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8"/>
  </p:notesMasterIdLst>
  <p:handoutMasterIdLst>
    <p:handoutMasterId r:id="rId29"/>
  </p:handoutMasterIdLst>
  <p:sldIdLst>
    <p:sldId id="256" r:id="rId5"/>
    <p:sldId id="632" r:id="rId6"/>
    <p:sldId id="633" r:id="rId7"/>
    <p:sldId id="653" r:id="rId8"/>
    <p:sldId id="634" r:id="rId9"/>
    <p:sldId id="635" r:id="rId10"/>
    <p:sldId id="636" r:id="rId11"/>
    <p:sldId id="637" r:id="rId12"/>
    <p:sldId id="638" r:id="rId13"/>
    <p:sldId id="639" r:id="rId14"/>
    <p:sldId id="273" r:id="rId15"/>
    <p:sldId id="640" r:id="rId16"/>
    <p:sldId id="641" r:id="rId17"/>
    <p:sldId id="642" r:id="rId18"/>
    <p:sldId id="643" r:id="rId19"/>
    <p:sldId id="644" r:id="rId20"/>
    <p:sldId id="645" r:id="rId21"/>
    <p:sldId id="646" r:id="rId22"/>
    <p:sldId id="286" r:id="rId23"/>
    <p:sldId id="654" r:id="rId24"/>
    <p:sldId id="655" r:id="rId25"/>
    <p:sldId id="647"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AC1BF-7CAB-439C-838E-7468B671DF13}" v="13" dt="2023-09-19T19:20:37.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5" autoAdjust="0"/>
  </p:normalViewPr>
  <p:slideViewPr>
    <p:cSldViewPr snapToGrid="0">
      <p:cViewPr varScale="1">
        <p:scale>
          <a:sx n="102" d="100"/>
          <a:sy n="102" d="100"/>
        </p:scale>
        <p:origin x="72" y="-79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9/19/2023</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9/19/2023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problems we have seen is that employees are not aware of the responsibilities of management and there is no established chain of command. There is also a lack of individualized responsibility.  Managers/supervisors see problems but nothing is done until a serious injury occurs.  </a:t>
            </a:r>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1335671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972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9EF-E7DD-B1DE-51C6-1E135300D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35FB4-3645-8BD1-D377-288E7308F5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662E7-3417-3729-E316-3CCA503517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11B24A-4790-3495-B739-F123E6596641}"/>
              </a:ext>
            </a:extLst>
          </p:cNvPr>
          <p:cNvSpPr>
            <a:spLocks noGrp="1"/>
          </p:cNvSpPr>
          <p:nvPr>
            <p:ph type="dt" sz="half" idx="10"/>
          </p:nvPr>
        </p:nvSpPr>
        <p:spPr/>
        <p:txBody>
          <a:bodyPr/>
          <a:lstStyle/>
          <a:p>
            <a:fld id="{E110535F-6F65-4431-9BE1-41B36226ED2E}" type="datetimeFigureOut">
              <a:rPr lang="en-US" smtClean="0"/>
              <a:t>9/19/2023</a:t>
            </a:fld>
            <a:endParaRPr lang="en-US" dirty="0"/>
          </a:p>
        </p:txBody>
      </p:sp>
      <p:sp>
        <p:nvSpPr>
          <p:cNvPr id="6" name="Footer Placeholder 5">
            <a:extLst>
              <a:ext uri="{FF2B5EF4-FFF2-40B4-BE49-F238E27FC236}">
                <a16:creationId xmlns:a16="http://schemas.microsoft.com/office/drawing/2014/main" id="{5742EAF8-5359-8545-98EC-5C3F88F047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FA4BF7-E04C-A323-012E-74FB8A3202B4}"/>
              </a:ext>
            </a:extLst>
          </p:cNvPr>
          <p:cNvSpPr>
            <a:spLocks noGrp="1"/>
          </p:cNvSpPr>
          <p:nvPr>
            <p:ph type="sldNum" sz="quarter" idx="12"/>
          </p:nvPr>
        </p:nvSpPr>
        <p:spPr/>
        <p:txBody>
          <a:bodyPr/>
          <a:lstStyle/>
          <a:p>
            <a:fld id="{3D8C83DB-5E81-44E6-822F-2C2D22110A7E}" type="slidenum">
              <a:rPr lang="en-US" smtClean="0"/>
              <a:t>‹#›</a:t>
            </a:fld>
            <a:endParaRPr lang="en-US" dirty="0"/>
          </a:p>
        </p:txBody>
      </p:sp>
    </p:spTree>
    <p:extLst>
      <p:ext uri="{BB962C8B-B14F-4D97-AF65-F5344CB8AC3E}">
        <p14:creationId xmlns:p14="http://schemas.microsoft.com/office/powerpoint/2010/main" val="343637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9/19/2023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5" r:id="rId18"/>
    <p:sldLayoutId id="2147483706"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3.docx"/><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4.docx"/><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5.docx"/><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6.docx"/><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_Document7.docx"/><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Word_Document8.docx"/><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9.docx"/><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mailto:Safetydiv@dol.nh.gov"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10.docx"/><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8.gif"/><Relationship Id="rId1" Type="http://schemas.openxmlformats.org/officeDocument/2006/relationships/slideLayout" Target="../slideLayouts/slideLayout19.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1.docx"/><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2.docx"/><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fontScale="90000"/>
          </a:bodyPr>
          <a:lstStyle/>
          <a:p>
            <a:r>
              <a:rPr lang="en-US" dirty="0">
                <a:solidFill>
                  <a:schemeClr val="tx1">
                    <a:lumMod val="65000"/>
                    <a:lumOff val="35000"/>
                  </a:schemeClr>
                </a:solidFill>
              </a:rPr>
              <a:t>Safety </a:t>
            </a:r>
            <a:br>
              <a:rPr lang="en-US" dirty="0">
                <a:solidFill>
                  <a:schemeClr val="tx1">
                    <a:lumMod val="65000"/>
                    <a:lumOff val="35000"/>
                  </a:schemeClr>
                </a:solidFill>
              </a:rPr>
            </a:br>
            <a:r>
              <a:rPr lang="en-US" dirty="0">
                <a:solidFill>
                  <a:schemeClr val="tx1">
                    <a:lumMod val="65000"/>
                    <a:lumOff val="35000"/>
                  </a:schemeClr>
                </a:solidFill>
              </a:rPr>
              <a:t>Laws</a:t>
            </a:r>
            <a:br>
              <a:rPr lang="en-US" dirty="0">
                <a:solidFill>
                  <a:schemeClr val="tx1">
                    <a:lumMod val="65000"/>
                    <a:lumOff val="35000"/>
                  </a:schemeClr>
                </a:solidFill>
              </a:rPr>
            </a:br>
            <a:r>
              <a:rPr lang="en-US" dirty="0">
                <a:solidFill>
                  <a:schemeClr val="tx1">
                    <a:lumMod val="65000"/>
                    <a:lumOff val="35000"/>
                  </a:schemeClr>
                </a:solidFill>
              </a:rPr>
              <a:t>&amp;</a:t>
            </a:r>
            <a:br>
              <a:rPr lang="en-US" dirty="0">
                <a:solidFill>
                  <a:schemeClr val="tx1">
                    <a:lumMod val="65000"/>
                    <a:lumOff val="35000"/>
                  </a:schemeClr>
                </a:solidFill>
              </a:rPr>
            </a:br>
            <a:r>
              <a:rPr lang="en-US" dirty="0">
                <a:solidFill>
                  <a:schemeClr val="tx1">
                    <a:lumMod val="65000"/>
                    <a:lumOff val="35000"/>
                  </a:schemeClr>
                </a:solidFill>
              </a:rPr>
              <a:t>Related</a:t>
            </a:r>
            <a:br>
              <a:rPr lang="en-US" dirty="0">
                <a:solidFill>
                  <a:schemeClr val="tx1">
                    <a:lumMod val="65000"/>
                    <a:lumOff val="35000"/>
                  </a:schemeClr>
                </a:solidFill>
              </a:rPr>
            </a:br>
            <a:r>
              <a:rPr lang="en-US" dirty="0">
                <a:solidFill>
                  <a:schemeClr val="tx1">
                    <a:lumMod val="65000"/>
                    <a:lumOff val="35000"/>
                  </a:schemeClr>
                </a:solidFill>
              </a:rPr>
              <a:t>Rules</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a:bodyPr>
          <a:lstStyle/>
          <a:p>
            <a:r>
              <a:rPr lang="en-US" dirty="0"/>
              <a:t>Overview followed by Practical Guidance</a:t>
            </a:r>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10BB38-9258-182F-8F58-95158FA5704D}"/>
              </a:ext>
            </a:extLst>
          </p:cNvPr>
          <p:cNvSpPr>
            <a:spLocks noGrp="1"/>
          </p:cNvSpPr>
          <p:nvPr>
            <p:ph sz="quarter" idx="14"/>
          </p:nvPr>
        </p:nvSpPr>
        <p:spPr>
          <a:xfrm>
            <a:off x="1350817" y="341745"/>
            <a:ext cx="9381837" cy="6345382"/>
          </a:xfrm>
        </p:spPr>
        <p:txBody>
          <a:bodyPr>
            <a:normAutofit fontScale="85000" lnSpcReduction="20000"/>
          </a:bodyPr>
          <a:lstStyle/>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Section Four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SAFETY AND HEALTH COMMITTEES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The safety program or policy manual should include a description of any Joint Loss Management Committee (JLMC) or Safety Committees that function within the workplace. It is important to the success of these programs to encourage employees and supervisors to take an active role in achieving the goals of these committees.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JOINT LOSS MANAGEMENT 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Purpose of the committee.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Size.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Equality of representation.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Employee representative selected by employees.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Membership must be representative of the major work activities.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Chairperson will be rotated between management and employees. </a:t>
            </a:r>
          </a:p>
          <a:p>
            <a:pPr marL="342900" marR="0" lvl="0" indent="-342900">
              <a:lnSpc>
                <a:spcPct val="107000"/>
              </a:lnSpc>
              <a:spcBef>
                <a:spcPts val="0"/>
              </a:spcBef>
              <a:spcAft>
                <a:spcPts val="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Meet at least quarterly. </a:t>
            </a:r>
          </a:p>
          <a:p>
            <a:pPr marL="342900" marR="0" lvl="0" indent="-342900">
              <a:lnSpc>
                <a:spcPct val="107000"/>
              </a:lnSpc>
              <a:spcBef>
                <a:spcPts val="0"/>
              </a:spcBef>
              <a:spcAft>
                <a:spcPts val="800"/>
              </a:spcAft>
              <a:buFont typeface="Symbol" panose="05050102010706020507" pitchFamily="18" charset="2"/>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Duties of the committee (see rules for Joint Loss Mgt. Comm.)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HAZARDOUS MATERIALS RESPONSE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Will be trained to respond to hazardous materials spills, if required.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INCIPIENT FIRE BRIGADE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If it is the policy to fight incipient fires, this group will be trained in their specific responsibilities.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FIRST AID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If you have trained first aid volunteers, their functions and duties should be described here.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EMERGENCY CONTINGENCY TEAM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If you have a team which is established to react in the event of emergencies, their duties and responsibilities should be described.</a:t>
            </a:r>
          </a:p>
          <a:p>
            <a:endParaRPr lang="en-US" dirty="0"/>
          </a:p>
        </p:txBody>
      </p:sp>
    </p:spTree>
    <p:extLst>
      <p:ext uri="{BB962C8B-B14F-4D97-AF65-F5344CB8AC3E}">
        <p14:creationId xmlns:p14="http://schemas.microsoft.com/office/powerpoint/2010/main" val="190907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1CAC-1803-44BB-E12A-555B3864FF00}"/>
              </a:ext>
            </a:extLst>
          </p:cNvPr>
          <p:cNvSpPr>
            <a:spLocks noGrp="1"/>
          </p:cNvSpPr>
          <p:nvPr>
            <p:ph type="title"/>
          </p:nvPr>
        </p:nvSpPr>
        <p:spPr/>
        <p:txBody>
          <a:bodyPr/>
          <a:lstStyle/>
          <a:p>
            <a:pPr algn="ctr"/>
            <a:r>
              <a:rPr lang="en-US" dirty="0"/>
              <a:t>Developing a Written Safety Program</a:t>
            </a:r>
          </a:p>
        </p:txBody>
      </p:sp>
      <p:graphicFrame>
        <p:nvGraphicFramePr>
          <p:cNvPr id="11" name="Content Placeholder 4">
            <a:extLst>
              <a:ext uri="{FF2B5EF4-FFF2-40B4-BE49-F238E27FC236}">
                <a16:creationId xmlns:a16="http://schemas.microsoft.com/office/drawing/2014/main" id="{961927FD-C870-40AF-39EB-4C8B31F154C1}"/>
              </a:ext>
            </a:extLst>
          </p:cNvPr>
          <p:cNvGraphicFramePr>
            <a:graphicFrameLocks noGrp="1" noChangeAspect="1"/>
          </p:cNvGraphicFramePr>
          <p:nvPr>
            <p:ph sz="half" idx="2"/>
            <p:extLst>
              <p:ext uri="{D42A27DB-BD31-4B8C-83A1-F6EECF244321}">
                <p14:modId xmlns:p14="http://schemas.microsoft.com/office/powerpoint/2010/main" val="251059485"/>
              </p:ext>
            </p:extLst>
          </p:nvPr>
        </p:nvGraphicFramePr>
        <p:xfrm>
          <a:off x="7204075" y="1828800"/>
          <a:ext cx="3117850" cy="4344988"/>
        </p:xfrm>
        <a:graphic>
          <a:graphicData uri="http://schemas.openxmlformats.org/presentationml/2006/ole">
            <mc:AlternateContent xmlns:mc="http://schemas.openxmlformats.org/markup-compatibility/2006">
              <mc:Choice xmlns:v="urn:schemas-microsoft-com:vml" Requires="v">
                <p:oleObj name="Document" r:id="rId2" imgW="5956042" imgH="8298838" progId="Word.Document.12">
                  <p:embed/>
                </p:oleObj>
              </mc:Choice>
              <mc:Fallback>
                <p:oleObj name="Document" r:id="rId2" imgW="5956042" imgH="8298838" progId="Word.Document.12">
                  <p:embed/>
                  <p:pic>
                    <p:nvPicPr>
                      <p:cNvPr id="11" name="Content Placeholder 4">
                        <a:extLst>
                          <a:ext uri="{FF2B5EF4-FFF2-40B4-BE49-F238E27FC236}">
                            <a16:creationId xmlns:a16="http://schemas.microsoft.com/office/drawing/2014/main" id="{961927FD-C870-40AF-39EB-4C8B31F154C1}"/>
                          </a:ext>
                        </a:extLst>
                      </p:cNvPr>
                      <p:cNvPicPr/>
                      <p:nvPr/>
                    </p:nvPicPr>
                    <p:blipFill>
                      <a:blip r:embed="rId3"/>
                      <a:stretch>
                        <a:fillRect/>
                      </a:stretch>
                    </p:blipFill>
                    <p:spPr>
                      <a:xfrm>
                        <a:off x="7204075" y="1828800"/>
                        <a:ext cx="3117850" cy="43449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33E1A7F4-E27C-12CB-6CC3-CAD3966BD49C}"/>
              </a:ext>
            </a:extLst>
          </p:cNvPr>
          <p:cNvSpPr>
            <a:spLocks noGrp="1"/>
          </p:cNvSpPr>
          <p:nvPr>
            <p:ph sz="half" idx="1"/>
          </p:nvPr>
        </p:nvSpPr>
        <p:spPr>
          <a:xfrm>
            <a:off x="838199" y="1825625"/>
            <a:ext cx="9483725" cy="4413858"/>
          </a:xfrm>
        </p:spPr>
        <p:txBody>
          <a:bodyPr>
            <a:normAutofit fontScale="85000" lnSpcReduction="20000"/>
          </a:bodyPr>
          <a:lstStyle/>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Section Five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SAFETY STATUTES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RULES AND REGULATIONS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In order for all employees to understand their responsibilities for safety and health, it is very important that applicable statutes, rules and standards be implemented and communicated to employees. </a:t>
            </a:r>
          </a:p>
          <a:p>
            <a:pPr marL="0" marR="0" indent="0" algn="ctr">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PUBLIC SECTOR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RSA 277, Safety &amp; Health of Employees </a:t>
            </a:r>
          </a:p>
          <a:p>
            <a:pPr marL="342900" marR="0" lvl="0" indent="-342900">
              <a:lnSpc>
                <a:spcPct val="107000"/>
              </a:lnSpc>
              <a:spcBef>
                <a:spcPts val="0"/>
              </a:spcBef>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RSA 277-A, Employees Right to Know </a:t>
            </a:r>
          </a:p>
          <a:p>
            <a:pPr marL="342900" marR="0" lvl="0" indent="-342900">
              <a:lnSpc>
                <a:spcPct val="107000"/>
              </a:lnSpc>
              <a:spcBef>
                <a:spcPts val="0"/>
              </a:spcBef>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RSA 281-A:64, Safety Provisions </a:t>
            </a:r>
          </a:p>
          <a:p>
            <a:pPr marL="342900" marR="0" lvl="0" indent="-342900">
              <a:lnSpc>
                <a:spcPct val="107000"/>
              </a:lnSpc>
              <a:spcBef>
                <a:spcPts val="0"/>
              </a:spcBef>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Lab 1400 rules, Administrative Rules for Safety and Health </a:t>
            </a:r>
          </a:p>
          <a:p>
            <a:pPr marL="342900" marR="0" lvl="0" indent="-342900">
              <a:lnSpc>
                <a:spcPct val="107000"/>
              </a:lnSpc>
              <a:spcBef>
                <a:spcPts val="0"/>
              </a:spcBef>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Lab 600 rules, Safety Programs </a:t>
            </a:r>
          </a:p>
          <a:p>
            <a:pPr marL="0" marR="0">
              <a:lnSpc>
                <a:spcPct val="107000"/>
              </a:lnSpc>
              <a:spcBef>
                <a:spcPts val="0"/>
              </a:spcBef>
            </a:pPr>
            <a:r>
              <a:rPr lang="en-US" sz="1800" i="1" cap="none" dirty="0">
                <a:effectLst/>
                <a:latin typeface="Calibri" panose="020F0502020204030204" pitchFamily="34" charset="0"/>
                <a:ea typeface="Calibri" panose="020F0502020204030204" pitchFamily="34" charset="0"/>
                <a:cs typeface="Times New Roman" panose="02020603050405020304" pitchFamily="18" charset="0"/>
              </a:rPr>
              <a:t>Enforcement agency: New Hampshire Department of Labor (NH DOL) (we ar</a:t>
            </a:r>
            <a:r>
              <a:rPr lang="en-US" sz="1800" i="1" cap="none" dirty="0">
                <a:latin typeface="Calibri" panose="020F0502020204030204" pitchFamily="34" charset="0"/>
                <a:ea typeface="Calibri" panose="020F0502020204030204" pitchFamily="34" charset="0"/>
                <a:cs typeface="Times New Roman" panose="02020603050405020304" pitchFamily="18" charset="0"/>
              </a:rPr>
              <a:t>e not an OSHA State)</a:t>
            </a:r>
            <a:endParaRPr lang="en-US" sz="1800" cap="none"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Areas in which the public employers should develop an effective safety and health program can be found in the Lab 1400 rules. Examples: </a:t>
            </a:r>
          </a:p>
          <a:p>
            <a:pPr marL="342900" marR="0" lvl="0" indent="-342900">
              <a:lnSpc>
                <a:spcPct val="107000"/>
              </a:lnSpc>
              <a:spcBef>
                <a:spcPts val="0"/>
              </a:spcBef>
              <a:spcAft>
                <a:spcPts val="0"/>
              </a:spcAft>
              <a:buFont typeface="Calibri" panose="020F0502020204030204" pitchFamily="34" charset="0"/>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Accident Reporting Requirements- (Lab 1403.04) </a:t>
            </a:r>
          </a:p>
          <a:p>
            <a:pPr marL="342900" marR="0" lvl="0" indent="-342900">
              <a:lnSpc>
                <a:spcPct val="107000"/>
              </a:lnSpc>
              <a:spcBef>
                <a:spcPts val="0"/>
              </a:spcBef>
              <a:spcAft>
                <a:spcPts val="0"/>
              </a:spcAft>
              <a:buFont typeface="Calibri" panose="020F0502020204030204" pitchFamily="34" charset="0"/>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Machine Guarding- (Lab 1403.36) </a:t>
            </a:r>
          </a:p>
          <a:p>
            <a:pPr marL="342900" marR="0" lvl="0" indent="-342900">
              <a:lnSpc>
                <a:spcPct val="107000"/>
              </a:lnSpc>
              <a:spcBef>
                <a:spcPts val="0"/>
              </a:spcBef>
              <a:spcAft>
                <a:spcPts val="800"/>
              </a:spcAft>
              <a:buFont typeface="Calibri" panose="020F0502020204030204" pitchFamily="34" charset="0"/>
              <a:buChar char="•"/>
            </a:pP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Personal Protective Equipment- (Lab 1403.43) </a:t>
            </a:r>
          </a:p>
          <a:p>
            <a:endParaRPr lang="en-US" dirty="0"/>
          </a:p>
        </p:txBody>
      </p:sp>
    </p:spTree>
    <p:extLst>
      <p:ext uri="{BB962C8B-B14F-4D97-AF65-F5344CB8AC3E}">
        <p14:creationId xmlns:p14="http://schemas.microsoft.com/office/powerpoint/2010/main" val="111898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DC91B19B-B2D3-7F56-02FD-F870FA505F3B}"/>
              </a:ext>
            </a:extLst>
          </p:cNvPr>
          <p:cNvGraphicFramePr>
            <a:graphicFrameLocks noGrp="1" noChangeAspect="1"/>
          </p:cNvGraphicFramePr>
          <p:nvPr>
            <p:ph sz="half" idx="2"/>
            <p:extLst>
              <p:ext uri="{D42A27DB-BD31-4B8C-83A1-F6EECF244321}">
                <p14:modId xmlns:p14="http://schemas.microsoft.com/office/powerpoint/2010/main" val="2021469217"/>
              </p:ext>
            </p:extLst>
          </p:nvPr>
        </p:nvGraphicFramePr>
        <p:xfrm>
          <a:off x="535709" y="101654"/>
          <a:ext cx="11148291" cy="6654692"/>
        </p:xfrm>
        <a:graphic>
          <a:graphicData uri="http://schemas.openxmlformats.org/presentationml/2006/ole">
            <mc:AlternateContent xmlns:mc="http://schemas.openxmlformats.org/markup-compatibility/2006">
              <mc:Choice xmlns:v="urn:schemas-microsoft-com:vml" Requires="v">
                <p:oleObj name="Document" r:id="rId2" imgW="5949456" imgH="3332060" progId="Word.Document.12">
                  <p:embed/>
                </p:oleObj>
              </mc:Choice>
              <mc:Fallback>
                <p:oleObj name="Document" r:id="rId2" imgW="5949456" imgH="3332060" progId="Word.Document.12">
                  <p:embed/>
                  <p:pic>
                    <p:nvPicPr>
                      <p:cNvPr id="11" name="Content Placeholder 4">
                        <a:extLst>
                          <a:ext uri="{FF2B5EF4-FFF2-40B4-BE49-F238E27FC236}">
                            <a16:creationId xmlns:a16="http://schemas.microsoft.com/office/drawing/2014/main" id="{DC91B19B-B2D3-7F56-02FD-F870FA505F3B}"/>
                          </a:ext>
                        </a:extLst>
                      </p:cNvPr>
                      <p:cNvPicPr/>
                      <p:nvPr/>
                    </p:nvPicPr>
                    <p:blipFill>
                      <a:blip r:embed="rId3"/>
                      <a:stretch>
                        <a:fillRect/>
                      </a:stretch>
                    </p:blipFill>
                    <p:spPr>
                      <a:xfrm>
                        <a:off x="535709" y="101654"/>
                        <a:ext cx="11148291" cy="6654692"/>
                      </a:xfrm>
                      <a:prstGeom prst="rect">
                        <a:avLst/>
                      </a:prstGeom>
                    </p:spPr>
                  </p:pic>
                </p:oleObj>
              </mc:Fallback>
            </mc:AlternateContent>
          </a:graphicData>
        </a:graphic>
      </p:graphicFrame>
    </p:spTree>
    <p:extLst>
      <p:ext uri="{BB962C8B-B14F-4D97-AF65-F5344CB8AC3E}">
        <p14:creationId xmlns:p14="http://schemas.microsoft.com/office/powerpoint/2010/main" val="32835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4">
            <a:extLst>
              <a:ext uri="{FF2B5EF4-FFF2-40B4-BE49-F238E27FC236}">
                <a16:creationId xmlns:a16="http://schemas.microsoft.com/office/drawing/2014/main" id="{E33326F8-078E-642A-4B04-B25F67723E19}"/>
              </a:ext>
            </a:extLst>
          </p:cNvPr>
          <p:cNvGraphicFramePr>
            <a:graphicFrameLocks noGrp="1" noChangeAspect="1"/>
          </p:cNvGraphicFramePr>
          <p:nvPr>
            <p:ph sz="half" idx="2"/>
            <p:extLst>
              <p:ext uri="{D42A27DB-BD31-4B8C-83A1-F6EECF244321}">
                <p14:modId xmlns:p14="http://schemas.microsoft.com/office/powerpoint/2010/main" val="2459976624"/>
              </p:ext>
            </p:extLst>
          </p:nvPr>
        </p:nvGraphicFramePr>
        <p:xfrm>
          <a:off x="822036" y="119943"/>
          <a:ext cx="10547927" cy="6618114"/>
        </p:xfrm>
        <a:graphic>
          <a:graphicData uri="http://schemas.openxmlformats.org/presentationml/2006/ole">
            <mc:AlternateContent xmlns:mc="http://schemas.openxmlformats.org/markup-compatibility/2006">
              <mc:Choice xmlns:v="urn:schemas-microsoft-com:vml" Requires="v">
                <p:oleObj name="Document" r:id="rId2" imgW="5949456" imgH="5842082" progId="Word.Document.12">
                  <p:embed/>
                </p:oleObj>
              </mc:Choice>
              <mc:Fallback>
                <p:oleObj name="Document" r:id="rId2" imgW="5949456" imgH="5842082" progId="Word.Document.12">
                  <p:embed/>
                  <p:pic>
                    <p:nvPicPr>
                      <p:cNvPr id="11" name="Content Placeholder 4">
                        <a:extLst>
                          <a:ext uri="{FF2B5EF4-FFF2-40B4-BE49-F238E27FC236}">
                            <a16:creationId xmlns:a16="http://schemas.microsoft.com/office/drawing/2014/main" id="{E33326F8-078E-642A-4B04-B25F67723E19}"/>
                          </a:ext>
                        </a:extLst>
                      </p:cNvPr>
                      <p:cNvPicPr/>
                      <p:nvPr/>
                    </p:nvPicPr>
                    <p:blipFill>
                      <a:blip r:embed="rId3"/>
                      <a:stretch>
                        <a:fillRect/>
                      </a:stretch>
                    </p:blipFill>
                    <p:spPr>
                      <a:xfrm>
                        <a:off x="822036" y="119943"/>
                        <a:ext cx="10547927" cy="6618114"/>
                      </a:xfrm>
                      <a:prstGeom prst="rect">
                        <a:avLst/>
                      </a:prstGeom>
                    </p:spPr>
                  </p:pic>
                </p:oleObj>
              </mc:Fallback>
            </mc:AlternateContent>
          </a:graphicData>
        </a:graphic>
      </p:graphicFrame>
    </p:spTree>
    <p:extLst>
      <p:ext uri="{BB962C8B-B14F-4D97-AF65-F5344CB8AC3E}">
        <p14:creationId xmlns:p14="http://schemas.microsoft.com/office/powerpoint/2010/main" val="19885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EF02E80B-7219-1AD6-A007-FCE0D0FBB2FB}"/>
              </a:ext>
            </a:extLst>
          </p:cNvPr>
          <p:cNvGraphicFramePr>
            <a:graphicFrameLocks noGrp="1" noChangeAspect="1"/>
          </p:cNvGraphicFramePr>
          <p:nvPr>
            <p:ph sz="half" idx="2"/>
            <p:extLst>
              <p:ext uri="{D42A27DB-BD31-4B8C-83A1-F6EECF244321}">
                <p14:modId xmlns:p14="http://schemas.microsoft.com/office/powerpoint/2010/main" val="1334612317"/>
              </p:ext>
            </p:extLst>
          </p:nvPr>
        </p:nvGraphicFramePr>
        <p:xfrm>
          <a:off x="1596887" y="80521"/>
          <a:ext cx="8998226" cy="6777479"/>
        </p:xfrm>
        <a:graphic>
          <a:graphicData uri="http://schemas.openxmlformats.org/presentationml/2006/ole">
            <mc:AlternateContent xmlns:mc="http://schemas.openxmlformats.org/markup-compatibility/2006">
              <mc:Choice xmlns:v="urn:schemas-microsoft-com:vml" Requires="v">
                <p:oleObj name="Document" r:id="rId2" imgW="5949456" imgH="4481977" progId="Word.Document.12">
                  <p:embed/>
                </p:oleObj>
              </mc:Choice>
              <mc:Fallback>
                <p:oleObj name="Document" r:id="rId2" imgW="5949456" imgH="4481977" progId="Word.Document.12">
                  <p:embed/>
                  <p:pic>
                    <p:nvPicPr>
                      <p:cNvPr id="8" name="Content Placeholder 4">
                        <a:extLst>
                          <a:ext uri="{FF2B5EF4-FFF2-40B4-BE49-F238E27FC236}">
                            <a16:creationId xmlns:a16="http://schemas.microsoft.com/office/drawing/2014/main" id="{EF02E80B-7219-1AD6-A007-FCE0D0FBB2FB}"/>
                          </a:ext>
                        </a:extLst>
                      </p:cNvPr>
                      <p:cNvPicPr/>
                      <p:nvPr/>
                    </p:nvPicPr>
                    <p:blipFill>
                      <a:blip r:embed="rId3"/>
                      <a:stretch>
                        <a:fillRect/>
                      </a:stretch>
                    </p:blipFill>
                    <p:spPr>
                      <a:xfrm>
                        <a:off x="1596887" y="80521"/>
                        <a:ext cx="8998226" cy="6777479"/>
                      </a:xfrm>
                      <a:prstGeom prst="rect">
                        <a:avLst/>
                      </a:prstGeom>
                    </p:spPr>
                  </p:pic>
                </p:oleObj>
              </mc:Fallback>
            </mc:AlternateContent>
          </a:graphicData>
        </a:graphic>
      </p:graphicFrame>
    </p:spTree>
    <p:extLst>
      <p:ext uri="{BB962C8B-B14F-4D97-AF65-F5344CB8AC3E}">
        <p14:creationId xmlns:p14="http://schemas.microsoft.com/office/powerpoint/2010/main" val="4073685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4F1B2CBF-A49C-1486-33D7-7300D4675DEC}"/>
              </a:ext>
            </a:extLst>
          </p:cNvPr>
          <p:cNvGraphicFramePr>
            <a:graphicFrameLocks noGrp="1" noChangeAspect="1"/>
          </p:cNvGraphicFramePr>
          <p:nvPr>
            <p:ph sz="half" idx="2"/>
            <p:extLst>
              <p:ext uri="{D42A27DB-BD31-4B8C-83A1-F6EECF244321}">
                <p14:modId xmlns:p14="http://schemas.microsoft.com/office/powerpoint/2010/main" val="3571767869"/>
              </p:ext>
            </p:extLst>
          </p:nvPr>
        </p:nvGraphicFramePr>
        <p:xfrm>
          <a:off x="1630016" y="218172"/>
          <a:ext cx="8517835" cy="6421656"/>
        </p:xfrm>
        <a:graphic>
          <a:graphicData uri="http://schemas.openxmlformats.org/presentationml/2006/ole">
            <mc:AlternateContent xmlns:mc="http://schemas.openxmlformats.org/markup-compatibility/2006">
              <mc:Choice xmlns:v="urn:schemas-microsoft-com:vml" Requires="v">
                <p:oleObj name="Document" r:id="rId2" imgW="5949456" imgH="5932060" progId="Word.Document.12">
                  <p:embed/>
                </p:oleObj>
              </mc:Choice>
              <mc:Fallback>
                <p:oleObj name="Document" r:id="rId2" imgW="5949456" imgH="5932060" progId="Word.Document.12">
                  <p:embed/>
                  <p:pic>
                    <p:nvPicPr>
                      <p:cNvPr id="8" name="Content Placeholder 4">
                        <a:extLst>
                          <a:ext uri="{FF2B5EF4-FFF2-40B4-BE49-F238E27FC236}">
                            <a16:creationId xmlns:a16="http://schemas.microsoft.com/office/drawing/2014/main" id="{4F1B2CBF-A49C-1486-33D7-7300D4675DEC}"/>
                          </a:ext>
                        </a:extLst>
                      </p:cNvPr>
                      <p:cNvPicPr/>
                      <p:nvPr/>
                    </p:nvPicPr>
                    <p:blipFill>
                      <a:blip r:embed="rId3"/>
                      <a:stretch>
                        <a:fillRect/>
                      </a:stretch>
                    </p:blipFill>
                    <p:spPr>
                      <a:xfrm>
                        <a:off x="1630016" y="218172"/>
                        <a:ext cx="8517835" cy="6421656"/>
                      </a:xfrm>
                      <a:prstGeom prst="rect">
                        <a:avLst/>
                      </a:prstGeom>
                    </p:spPr>
                  </p:pic>
                </p:oleObj>
              </mc:Fallback>
            </mc:AlternateContent>
          </a:graphicData>
        </a:graphic>
      </p:graphicFrame>
    </p:spTree>
    <p:extLst>
      <p:ext uri="{BB962C8B-B14F-4D97-AF65-F5344CB8AC3E}">
        <p14:creationId xmlns:p14="http://schemas.microsoft.com/office/powerpoint/2010/main" val="412684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247ABE59-7278-635B-C1BA-D77DCB9CCF60}"/>
              </a:ext>
            </a:extLst>
          </p:cNvPr>
          <p:cNvGraphicFramePr>
            <a:graphicFrameLocks noGrp="1" noChangeAspect="1"/>
          </p:cNvGraphicFramePr>
          <p:nvPr>
            <p:ph sz="half" idx="2"/>
            <p:extLst>
              <p:ext uri="{D42A27DB-BD31-4B8C-83A1-F6EECF244321}">
                <p14:modId xmlns:p14="http://schemas.microsoft.com/office/powerpoint/2010/main" val="3005070613"/>
              </p:ext>
            </p:extLst>
          </p:nvPr>
        </p:nvGraphicFramePr>
        <p:xfrm>
          <a:off x="674760" y="331578"/>
          <a:ext cx="10842479" cy="5681596"/>
        </p:xfrm>
        <a:graphic>
          <a:graphicData uri="http://schemas.openxmlformats.org/presentationml/2006/ole">
            <mc:AlternateContent xmlns:mc="http://schemas.openxmlformats.org/markup-compatibility/2006">
              <mc:Choice xmlns:v="urn:schemas-microsoft-com:vml" Requires="v">
                <p:oleObj name="Document" r:id="rId2" imgW="5949456" imgH="3118273" progId="Word.Document.12">
                  <p:embed/>
                </p:oleObj>
              </mc:Choice>
              <mc:Fallback>
                <p:oleObj name="Document" r:id="rId2" imgW="5949456" imgH="3118273" progId="Word.Document.12">
                  <p:embed/>
                  <p:pic>
                    <p:nvPicPr>
                      <p:cNvPr id="8" name="Content Placeholder 4">
                        <a:extLst>
                          <a:ext uri="{FF2B5EF4-FFF2-40B4-BE49-F238E27FC236}">
                            <a16:creationId xmlns:a16="http://schemas.microsoft.com/office/drawing/2014/main" id="{247ABE59-7278-635B-C1BA-D77DCB9CCF60}"/>
                          </a:ext>
                        </a:extLst>
                      </p:cNvPr>
                      <p:cNvPicPr/>
                      <p:nvPr/>
                    </p:nvPicPr>
                    <p:blipFill>
                      <a:blip r:embed="rId3"/>
                      <a:stretch>
                        <a:fillRect/>
                      </a:stretch>
                    </p:blipFill>
                    <p:spPr>
                      <a:xfrm>
                        <a:off x="674760" y="331578"/>
                        <a:ext cx="10842479" cy="5681596"/>
                      </a:xfrm>
                      <a:prstGeom prst="rect">
                        <a:avLst/>
                      </a:prstGeom>
                    </p:spPr>
                  </p:pic>
                </p:oleObj>
              </mc:Fallback>
            </mc:AlternateContent>
          </a:graphicData>
        </a:graphic>
      </p:graphicFrame>
    </p:spTree>
    <p:extLst>
      <p:ext uri="{BB962C8B-B14F-4D97-AF65-F5344CB8AC3E}">
        <p14:creationId xmlns:p14="http://schemas.microsoft.com/office/powerpoint/2010/main" val="35130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a:extLst>
              <a:ext uri="{FF2B5EF4-FFF2-40B4-BE49-F238E27FC236}">
                <a16:creationId xmlns:a16="http://schemas.microsoft.com/office/drawing/2014/main" id="{DD1978B2-5C45-4B7A-0147-2FF2ECD81E69}"/>
              </a:ext>
            </a:extLst>
          </p:cNvPr>
          <p:cNvGraphicFramePr>
            <a:graphicFrameLocks noGrp="1" noChangeAspect="1"/>
          </p:cNvGraphicFramePr>
          <p:nvPr>
            <p:ph sz="half" idx="2"/>
            <p:extLst>
              <p:ext uri="{D42A27DB-BD31-4B8C-83A1-F6EECF244321}">
                <p14:modId xmlns:p14="http://schemas.microsoft.com/office/powerpoint/2010/main" val="2365512956"/>
              </p:ext>
            </p:extLst>
          </p:nvPr>
        </p:nvGraphicFramePr>
        <p:xfrm>
          <a:off x="1311966" y="179909"/>
          <a:ext cx="9367464" cy="6516102"/>
        </p:xfrm>
        <a:graphic>
          <a:graphicData uri="http://schemas.openxmlformats.org/presentationml/2006/ole">
            <mc:AlternateContent xmlns:mc="http://schemas.openxmlformats.org/markup-compatibility/2006">
              <mc:Choice xmlns:v="urn:schemas-microsoft-com:vml" Requires="v">
                <p:oleObj name="Document" r:id="rId2" imgW="5949456" imgH="6754098" progId="Word.Document.12">
                  <p:embed/>
                </p:oleObj>
              </mc:Choice>
              <mc:Fallback>
                <p:oleObj name="Document" r:id="rId2" imgW="5949456" imgH="6754098" progId="Word.Document.12">
                  <p:embed/>
                  <p:pic>
                    <p:nvPicPr>
                      <p:cNvPr id="8" name="Content Placeholder 4">
                        <a:extLst>
                          <a:ext uri="{FF2B5EF4-FFF2-40B4-BE49-F238E27FC236}">
                            <a16:creationId xmlns:a16="http://schemas.microsoft.com/office/drawing/2014/main" id="{DD1978B2-5C45-4B7A-0147-2FF2ECD81E69}"/>
                          </a:ext>
                        </a:extLst>
                      </p:cNvPr>
                      <p:cNvPicPr/>
                      <p:nvPr/>
                    </p:nvPicPr>
                    <p:blipFill>
                      <a:blip r:embed="rId3"/>
                      <a:stretch>
                        <a:fillRect/>
                      </a:stretch>
                    </p:blipFill>
                    <p:spPr>
                      <a:xfrm>
                        <a:off x="1311966" y="179909"/>
                        <a:ext cx="9367464" cy="6516102"/>
                      </a:xfrm>
                      <a:prstGeom prst="rect">
                        <a:avLst/>
                      </a:prstGeom>
                    </p:spPr>
                  </p:pic>
                </p:oleObj>
              </mc:Fallback>
            </mc:AlternateContent>
          </a:graphicData>
        </a:graphic>
      </p:graphicFrame>
    </p:spTree>
    <p:extLst>
      <p:ext uri="{BB962C8B-B14F-4D97-AF65-F5344CB8AC3E}">
        <p14:creationId xmlns:p14="http://schemas.microsoft.com/office/powerpoint/2010/main" val="219854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CD43246-4523-F810-F115-D409D3EEABE6}"/>
              </a:ext>
            </a:extLst>
          </p:cNvPr>
          <p:cNvGraphicFramePr>
            <a:graphicFrameLocks noChangeAspect="1"/>
          </p:cNvGraphicFramePr>
          <p:nvPr/>
        </p:nvGraphicFramePr>
        <p:xfrm>
          <a:off x="2872510" y="133815"/>
          <a:ext cx="6197599" cy="6590370"/>
        </p:xfrm>
        <a:graphic>
          <a:graphicData uri="http://schemas.openxmlformats.org/presentationml/2006/ole">
            <mc:AlternateContent xmlns:mc="http://schemas.openxmlformats.org/markup-compatibility/2006">
              <mc:Choice xmlns:v="urn:schemas-microsoft-com:vml" Requires="v">
                <p:oleObj name="Acrobat Document" r:id="rId2" imgW="5667206" imgH="8019921" progId="AcroExch.Document.DC">
                  <p:embed/>
                </p:oleObj>
              </mc:Choice>
              <mc:Fallback>
                <p:oleObj name="Acrobat Document" r:id="rId2" imgW="5667206" imgH="8019921" progId="AcroExch.Document.DC">
                  <p:embed/>
                  <p:pic>
                    <p:nvPicPr>
                      <p:cNvPr id="2" name="Object 1">
                        <a:extLst>
                          <a:ext uri="{FF2B5EF4-FFF2-40B4-BE49-F238E27FC236}">
                            <a16:creationId xmlns:a16="http://schemas.microsoft.com/office/drawing/2014/main" id="{7CD43246-4523-F810-F115-D409D3EEABE6}"/>
                          </a:ext>
                        </a:extLst>
                      </p:cNvPr>
                      <p:cNvPicPr/>
                      <p:nvPr/>
                    </p:nvPicPr>
                    <p:blipFill>
                      <a:blip r:embed="rId3"/>
                      <a:stretch>
                        <a:fillRect/>
                      </a:stretch>
                    </p:blipFill>
                    <p:spPr>
                      <a:xfrm>
                        <a:off x="2872510" y="133815"/>
                        <a:ext cx="6197599" cy="6590370"/>
                      </a:xfrm>
                      <a:prstGeom prst="rect">
                        <a:avLst/>
                      </a:prstGeom>
                    </p:spPr>
                  </p:pic>
                </p:oleObj>
              </mc:Fallback>
            </mc:AlternateContent>
          </a:graphicData>
        </a:graphic>
      </p:graphicFrame>
    </p:spTree>
    <p:extLst>
      <p:ext uri="{BB962C8B-B14F-4D97-AF65-F5344CB8AC3E}">
        <p14:creationId xmlns:p14="http://schemas.microsoft.com/office/powerpoint/2010/main" val="3083085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823A90-0620-34FC-1E0D-14A060777A59}"/>
              </a:ext>
            </a:extLst>
          </p:cNvPr>
          <p:cNvSpPr>
            <a:spLocks noGrp="1"/>
          </p:cNvSpPr>
          <p:nvPr>
            <p:ph type="title"/>
          </p:nvPr>
        </p:nvSpPr>
        <p:spPr/>
        <p:txBody>
          <a:bodyPr/>
          <a:lstStyle/>
          <a:p>
            <a:pPr algn="ctr"/>
            <a:r>
              <a:rPr lang="en-US" dirty="0"/>
              <a:t>Why Invest in Workplace Safety?</a:t>
            </a:r>
          </a:p>
        </p:txBody>
      </p:sp>
      <p:sp>
        <p:nvSpPr>
          <p:cNvPr id="6" name="Content Placeholder 5">
            <a:extLst>
              <a:ext uri="{FF2B5EF4-FFF2-40B4-BE49-F238E27FC236}">
                <a16:creationId xmlns:a16="http://schemas.microsoft.com/office/drawing/2014/main" id="{A1DD4A62-4CCC-8B1D-05F9-2323525C0A44}"/>
              </a:ext>
            </a:extLst>
          </p:cNvPr>
          <p:cNvSpPr>
            <a:spLocks noGrp="1"/>
          </p:cNvSpPr>
          <p:nvPr>
            <p:ph idx="1"/>
          </p:nvPr>
        </p:nvSpPr>
        <p:spPr/>
        <p:txBody>
          <a:bodyPr>
            <a:normAutofit fontScale="92500" lnSpcReduction="10000"/>
          </a:bodyPr>
          <a:lstStyle/>
          <a:p>
            <a:r>
              <a:rPr lang="en-US" dirty="0"/>
              <a:t>A Written Safety Program with the help of a Joint Loss Management Committee will……</a:t>
            </a:r>
          </a:p>
          <a:p>
            <a:endParaRPr lang="en-US" dirty="0"/>
          </a:p>
          <a:p>
            <a:r>
              <a:rPr lang="en-US" dirty="0"/>
              <a:t>Reduce fatalities, injuries and illness</a:t>
            </a:r>
          </a:p>
          <a:p>
            <a:r>
              <a:rPr lang="en-US" dirty="0"/>
              <a:t>Increase productivity and financial performance</a:t>
            </a:r>
          </a:p>
          <a:p>
            <a:r>
              <a:rPr lang="en-US" dirty="0"/>
              <a:t>Reduce absenteeism and turnover</a:t>
            </a:r>
          </a:p>
          <a:p>
            <a:r>
              <a:rPr lang="en-US" dirty="0"/>
              <a:t>Raise employee morale</a:t>
            </a:r>
          </a:p>
          <a:p>
            <a:r>
              <a:rPr lang="en-US" dirty="0"/>
              <a:t>Reduce direct and indirect costs</a:t>
            </a:r>
          </a:p>
        </p:txBody>
      </p:sp>
    </p:spTree>
    <p:extLst>
      <p:ext uri="{BB962C8B-B14F-4D97-AF65-F5344CB8AC3E}">
        <p14:creationId xmlns:p14="http://schemas.microsoft.com/office/powerpoint/2010/main" val="90613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96B8F41-FC23-3AC4-CEDF-A8A788D255EC}"/>
              </a:ext>
            </a:extLst>
          </p:cNvPr>
          <p:cNvSpPr>
            <a:spLocks noGrp="1"/>
          </p:cNvSpPr>
          <p:nvPr>
            <p:ph type="title"/>
          </p:nvPr>
        </p:nvSpPr>
        <p:spPr/>
        <p:txBody>
          <a:bodyPr>
            <a:normAutofit fontScale="90000"/>
          </a:bodyPr>
          <a:lstStyle/>
          <a:p>
            <a:pPr algn="ctr"/>
            <a:r>
              <a:rPr kumimoji="0" lang="en-US" sz="4400" b="0" i="0" u="none" strike="noStrike" kern="1200" cap="none" spc="0" normalizeH="0" baseline="0" noProof="0" dirty="0">
                <a:ln>
                  <a:noFill/>
                </a:ln>
                <a:solidFill>
                  <a:prstClr val="black"/>
                </a:solidFill>
                <a:effectLst/>
                <a:uLnTx/>
                <a:uFillTx/>
                <a:latin typeface="Amasis MT Pro Black" panose="020B0604020202020204" pitchFamily="18" charset="0"/>
                <a:ea typeface="+mn-ea"/>
                <a:cs typeface="+mn-cs"/>
              </a:rPr>
              <a:t>        </a:t>
            </a:r>
            <a:br>
              <a:rPr kumimoji="0" lang="en-US" sz="4400" b="0" i="0" u="none" strike="noStrike" kern="1200" cap="none" spc="0" normalizeH="0" baseline="0" noProof="0" dirty="0">
                <a:ln>
                  <a:noFill/>
                </a:ln>
                <a:solidFill>
                  <a:prstClr val="black"/>
                </a:solidFill>
                <a:effectLst/>
                <a:uLnTx/>
                <a:uFillTx/>
                <a:latin typeface="Amasis MT Pro Black" panose="020B0604020202020204" pitchFamily="18" charset="0"/>
                <a:ea typeface="+mn-ea"/>
                <a:cs typeface="+mn-cs"/>
              </a:rPr>
            </a:br>
            <a:r>
              <a:rPr kumimoji="0" lang="en-US" sz="4400" b="0" i="0" u="none" strike="noStrike" kern="1200" cap="none" spc="0" normalizeH="0" baseline="0" noProof="0" dirty="0">
                <a:ln>
                  <a:noFill/>
                </a:ln>
                <a:solidFill>
                  <a:prstClr val="black"/>
                </a:solidFill>
                <a:effectLst/>
                <a:uLnTx/>
                <a:uFillTx/>
                <a:latin typeface="Amasis MT Pro Black" panose="020B0604020202020204" pitchFamily="18" charset="0"/>
                <a:ea typeface="+mn-ea"/>
                <a:cs typeface="+mn-cs"/>
              </a:rPr>
              <a:t>Safety – Inspection Division</a:t>
            </a:r>
            <a:br>
              <a:rPr kumimoji="0" lang="en-US" sz="4400" b="0" i="0" u="none" strike="noStrike" kern="1200" cap="none" spc="0" normalizeH="0" baseline="0" noProof="0" dirty="0">
                <a:ln>
                  <a:noFill/>
                </a:ln>
                <a:solidFill>
                  <a:prstClr val="black"/>
                </a:solidFill>
                <a:effectLst/>
                <a:uLnTx/>
                <a:uFillTx/>
                <a:latin typeface="Amasis MT Pro Black" panose="020B0604020202020204" pitchFamily="18" charset="0"/>
                <a:ea typeface="+mn-ea"/>
                <a:cs typeface="+mn-cs"/>
              </a:rPr>
            </a:br>
            <a:endParaRPr lang="en-US" dirty="0"/>
          </a:p>
        </p:txBody>
      </p:sp>
      <p:pic>
        <p:nvPicPr>
          <p:cNvPr id="21" name="Content Placeholder 20" descr="A dog wearing a helmet&#10;&#10;Description automatically generated">
            <a:extLst>
              <a:ext uri="{FF2B5EF4-FFF2-40B4-BE49-F238E27FC236}">
                <a16:creationId xmlns:a16="http://schemas.microsoft.com/office/drawing/2014/main" id="{2E71DE67-1BFC-0940-8F62-0FDD7ADEC9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559" y="1712414"/>
            <a:ext cx="4003287" cy="4898560"/>
          </a:xfrm>
        </p:spPr>
      </p:pic>
      <p:sp>
        <p:nvSpPr>
          <p:cNvPr id="16" name="TextBox 15">
            <a:extLst>
              <a:ext uri="{FF2B5EF4-FFF2-40B4-BE49-F238E27FC236}">
                <a16:creationId xmlns:a16="http://schemas.microsoft.com/office/drawing/2014/main" id="{BE250BC7-861C-4B80-E3A0-922247452DF7}"/>
              </a:ext>
            </a:extLst>
          </p:cNvPr>
          <p:cNvSpPr txBox="1"/>
          <p:nvPr/>
        </p:nvSpPr>
        <p:spPr>
          <a:xfrm>
            <a:off x="6096000" y="1808208"/>
            <a:ext cx="4728754" cy="27084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Contact</a:t>
            </a:r>
          </a:p>
          <a:p>
            <a:pPr marL="0" indent="0" algn="ctr">
              <a:buNone/>
            </a:pPr>
            <a:br>
              <a:rPr lang="en-US" dirty="0"/>
            </a:br>
            <a:r>
              <a:rPr lang="en-US" b="0" i="0" dirty="0">
                <a:solidFill>
                  <a:srgbClr val="000000"/>
                </a:solidFill>
                <a:effectLst/>
                <a:latin typeface="Verdana" panose="020B0604030504040204" pitchFamily="34" charset="0"/>
              </a:rPr>
              <a:t>NH Department of Labor</a:t>
            </a:r>
            <a:br>
              <a:rPr lang="en-US" dirty="0"/>
            </a:br>
            <a:r>
              <a:rPr lang="en-US" b="0" i="0" dirty="0">
                <a:solidFill>
                  <a:srgbClr val="000000"/>
                </a:solidFill>
                <a:effectLst/>
                <a:latin typeface="Verdana" panose="020B0604030504040204" pitchFamily="34" charset="0"/>
              </a:rPr>
              <a:t>95 Pleasant Street</a:t>
            </a:r>
            <a:br>
              <a:rPr lang="en-US" dirty="0"/>
            </a:br>
            <a:r>
              <a:rPr lang="en-US" b="0" i="0" dirty="0">
                <a:solidFill>
                  <a:srgbClr val="000000"/>
                </a:solidFill>
                <a:effectLst/>
                <a:latin typeface="Verdana" panose="020B0604030504040204" pitchFamily="34" charset="0"/>
              </a:rPr>
              <a:t>Concord, NH 03302</a:t>
            </a:r>
            <a:br>
              <a:rPr lang="en-US" dirty="0"/>
            </a:br>
            <a:r>
              <a:rPr lang="en-US" b="0" i="0" dirty="0">
                <a:solidFill>
                  <a:srgbClr val="000000"/>
                </a:solidFill>
                <a:effectLst/>
                <a:latin typeface="Verdana" panose="020B0604030504040204" pitchFamily="34" charset="0"/>
              </a:rPr>
              <a:t>Telephone: (603) 271-6297</a:t>
            </a:r>
          </a:p>
          <a:p>
            <a:pPr marL="0" indent="0" algn="ctr">
              <a:buNone/>
            </a:pPr>
            <a:r>
              <a:rPr lang="en-US" b="1" dirty="0">
                <a:solidFill>
                  <a:srgbClr val="000000"/>
                </a:solidFill>
                <a:latin typeface="Verdana" panose="020B0604030504040204" pitchFamily="34" charset="0"/>
              </a:rPr>
              <a:t>Safety@dol.nh.gov</a:t>
            </a:r>
            <a:endParaRPr lang="en-US"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38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3FC6-7E37-B95A-3475-9F1323AEB8D6}"/>
              </a:ext>
            </a:extLst>
          </p:cNvPr>
          <p:cNvSpPr>
            <a:spLocks noGrp="1"/>
          </p:cNvSpPr>
          <p:nvPr>
            <p:ph type="title"/>
          </p:nvPr>
        </p:nvSpPr>
        <p:spPr>
          <a:xfrm>
            <a:off x="913775" y="618517"/>
            <a:ext cx="10364451" cy="813119"/>
          </a:xfrm>
        </p:spPr>
        <p:txBody>
          <a:bodyPr>
            <a:normAutofit fontScale="90000"/>
          </a:bodyPr>
          <a:lstStyle/>
          <a:p>
            <a:r>
              <a:rPr lang="en-US" dirty="0"/>
              <a:t>Serious Bodily Injury Fatality</a:t>
            </a:r>
            <a:br>
              <a:rPr lang="en-US" dirty="0"/>
            </a:br>
            <a:r>
              <a:rPr lang="en-US" dirty="0"/>
              <a:t>RSA 277:15-b</a:t>
            </a:r>
          </a:p>
        </p:txBody>
      </p:sp>
      <p:sp>
        <p:nvSpPr>
          <p:cNvPr id="3" name="Content Placeholder 2">
            <a:extLst>
              <a:ext uri="{FF2B5EF4-FFF2-40B4-BE49-F238E27FC236}">
                <a16:creationId xmlns:a16="http://schemas.microsoft.com/office/drawing/2014/main" id="{CDE26077-C95F-13EB-436A-0AF3D75B2BC4}"/>
              </a:ext>
            </a:extLst>
          </p:cNvPr>
          <p:cNvSpPr>
            <a:spLocks noGrp="1"/>
          </p:cNvSpPr>
          <p:nvPr>
            <p:ph idx="1"/>
          </p:nvPr>
        </p:nvSpPr>
        <p:spPr>
          <a:xfrm>
            <a:off x="913775" y="2367093"/>
            <a:ext cx="10364452" cy="4292124"/>
          </a:xfrm>
        </p:spPr>
        <p:txBody>
          <a:bodyPr>
            <a:normAutofit fontScale="92500" lnSpcReduction="20000"/>
          </a:bodyPr>
          <a:lstStyle/>
          <a:p>
            <a:r>
              <a:rPr lang="en-US" dirty="0"/>
              <a:t>Passed in 2019</a:t>
            </a:r>
          </a:p>
          <a:p>
            <a:r>
              <a:rPr lang="en-US" dirty="0"/>
              <a:t>Any injury that results in hospitalization or death must be reported to the Department of Labor (This is in addition to and a separate reporting from your obligations under RSA 281-A:53 (Workers’ Comp Claims Laws)</a:t>
            </a:r>
          </a:p>
          <a:p>
            <a:r>
              <a:rPr lang="en-US" dirty="0"/>
              <a:t>Fatalities must be reported within 8 hours</a:t>
            </a:r>
          </a:p>
          <a:p>
            <a:r>
              <a:rPr lang="en-US" dirty="0"/>
              <a:t>Serious Injury must be reported within 24 hours</a:t>
            </a:r>
          </a:p>
          <a:p>
            <a:r>
              <a:rPr lang="en-US" dirty="0"/>
              <a:t>Doesn’t matter if it is a weekend or holiday</a:t>
            </a:r>
          </a:p>
          <a:p>
            <a:r>
              <a:rPr lang="en-US" dirty="0"/>
              <a:t>Call (603)271-0127 or (603) 271-6850 or email </a:t>
            </a:r>
            <a:r>
              <a:rPr lang="en-US" dirty="0">
                <a:hlinkClick r:id="rId2"/>
              </a:rPr>
              <a:t>Safetydiv@dol.nh.gov</a:t>
            </a:r>
            <a:endParaRPr lang="en-US" dirty="0"/>
          </a:p>
          <a:p>
            <a:r>
              <a:rPr lang="en-US" dirty="0"/>
              <a:t>Message must include: Date and time or injury/fatality, Location, Cause and Place person was sent (which hospital)</a:t>
            </a:r>
          </a:p>
          <a:p>
            <a:r>
              <a:rPr lang="en-US" dirty="0"/>
              <a:t>Civil penalties can be assessed for noncompliance </a:t>
            </a:r>
          </a:p>
          <a:p>
            <a:endParaRPr lang="en-US" dirty="0"/>
          </a:p>
          <a:p>
            <a:endParaRPr lang="en-US" dirty="0"/>
          </a:p>
        </p:txBody>
      </p:sp>
    </p:spTree>
    <p:extLst>
      <p:ext uri="{BB962C8B-B14F-4D97-AF65-F5344CB8AC3E}">
        <p14:creationId xmlns:p14="http://schemas.microsoft.com/office/powerpoint/2010/main" val="343204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00EE-7792-9DC0-974E-DFE39CEFE068}"/>
              </a:ext>
            </a:extLst>
          </p:cNvPr>
          <p:cNvSpPr>
            <a:spLocks noGrp="1"/>
          </p:cNvSpPr>
          <p:nvPr>
            <p:ph type="title"/>
          </p:nvPr>
        </p:nvSpPr>
        <p:spPr>
          <a:xfrm>
            <a:off x="913775" y="618517"/>
            <a:ext cx="10364451" cy="600683"/>
          </a:xfrm>
        </p:spPr>
        <p:txBody>
          <a:bodyPr/>
          <a:lstStyle/>
          <a:p>
            <a:r>
              <a:rPr lang="en-US" dirty="0"/>
              <a:t>School Violence prevention</a:t>
            </a:r>
          </a:p>
        </p:txBody>
      </p:sp>
      <p:sp>
        <p:nvSpPr>
          <p:cNvPr id="3" name="Content Placeholder 2">
            <a:extLst>
              <a:ext uri="{FF2B5EF4-FFF2-40B4-BE49-F238E27FC236}">
                <a16:creationId xmlns:a16="http://schemas.microsoft.com/office/drawing/2014/main" id="{2DBC76E4-AA8F-755B-9C27-2029894DC14F}"/>
              </a:ext>
            </a:extLst>
          </p:cNvPr>
          <p:cNvSpPr>
            <a:spLocks noGrp="1"/>
          </p:cNvSpPr>
          <p:nvPr>
            <p:ph idx="1"/>
          </p:nvPr>
        </p:nvSpPr>
        <p:spPr>
          <a:xfrm>
            <a:off x="913774" y="1708727"/>
            <a:ext cx="10364453" cy="4701309"/>
          </a:xfrm>
        </p:spPr>
        <p:txBody>
          <a:bodyPr>
            <a:normAutofit fontScale="92500" lnSpcReduction="10000"/>
          </a:bodyPr>
          <a:lstStyle/>
          <a:p>
            <a:r>
              <a:rPr lang="en-US" dirty="0"/>
              <a:t>This was another 2019 addition to RSA 281-A:64, III</a:t>
            </a:r>
          </a:p>
          <a:p>
            <a:r>
              <a:rPr lang="en-US" dirty="0"/>
              <a:t>For any public school district, administrative unit, or charter public school, the joint Loss Management Committee shall also address protocols for employees to follow in relation to workplace violence, including training </a:t>
            </a:r>
          </a:p>
          <a:p>
            <a:r>
              <a:rPr lang="en-US" dirty="0"/>
              <a:t>Rules were created in Chapter Lab 603.03 which are specific to this responsibility requiring</a:t>
            </a:r>
          </a:p>
          <a:p>
            <a:pPr lvl="1"/>
            <a:r>
              <a:rPr lang="en-US" dirty="0"/>
              <a:t>Designated person in charge and have knowledge of site-specific safety requirements and be responsible for implementation and adherence</a:t>
            </a:r>
          </a:p>
          <a:p>
            <a:pPr lvl="1"/>
            <a:r>
              <a:rPr lang="en-US" dirty="0"/>
              <a:t>Reviewing/tracking injury data</a:t>
            </a:r>
          </a:p>
          <a:p>
            <a:pPr lvl="1"/>
            <a:r>
              <a:rPr lang="en-US" dirty="0"/>
              <a:t>Plan shall include the following information: training, education, investigation, and prevention protocols for all staff in the area of reducing violent acts and injuries caused by students</a:t>
            </a:r>
          </a:p>
          <a:p>
            <a:r>
              <a:rPr lang="en-US" dirty="0"/>
              <a:t>Civil penalties can be assessed for noncompliance</a:t>
            </a:r>
          </a:p>
          <a:p>
            <a:pPr lvl="1"/>
            <a:endParaRPr lang="en-US" dirty="0"/>
          </a:p>
        </p:txBody>
      </p:sp>
    </p:spTree>
    <p:extLst>
      <p:ext uri="{BB962C8B-B14F-4D97-AF65-F5344CB8AC3E}">
        <p14:creationId xmlns:p14="http://schemas.microsoft.com/office/powerpoint/2010/main" val="28267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E0D3-FA65-5E55-D078-97C87901E33D}"/>
              </a:ext>
            </a:extLst>
          </p:cNvPr>
          <p:cNvSpPr>
            <a:spLocks noGrp="1"/>
          </p:cNvSpPr>
          <p:nvPr>
            <p:ph type="title"/>
          </p:nvPr>
        </p:nvSpPr>
        <p:spPr/>
        <p:txBody>
          <a:bodyPr/>
          <a:lstStyle/>
          <a:p>
            <a:pPr algn="ctr"/>
            <a:r>
              <a:rPr lang="en-US" dirty="0"/>
              <a:t>Any Questions out there?</a:t>
            </a:r>
          </a:p>
        </p:txBody>
      </p:sp>
      <p:pic>
        <p:nvPicPr>
          <p:cNvPr id="5" name="Picture 4" descr="A dog looking at the camera&#10;&#10;Description automatically generated with medium confidence">
            <a:extLst>
              <a:ext uri="{FF2B5EF4-FFF2-40B4-BE49-F238E27FC236}">
                <a16:creationId xmlns:a16="http://schemas.microsoft.com/office/drawing/2014/main" id="{17C34E28-72B8-3947-0679-EF2BCB47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2085975"/>
            <a:ext cx="4762500" cy="2686050"/>
          </a:xfrm>
          <a:prstGeom prst="rect">
            <a:avLst/>
          </a:prstGeom>
        </p:spPr>
      </p:pic>
    </p:spTree>
    <p:extLst>
      <p:ext uri="{BB962C8B-B14F-4D97-AF65-F5344CB8AC3E}">
        <p14:creationId xmlns:p14="http://schemas.microsoft.com/office/powerpoint/2010/main" val="49309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43D2-F54E-A87C-BE82-C9BD9868D63B}"/>
              </a:ext>
            </a:extLst>
          </p:cNvPr>
          <p:cNvSpPr>
            <a:spLocks noGrp="1"/>
          </p:cNvSpPr>
          <p:nvPr>
            <p:ph type="title"/>
          </p:nvPr>
        </p:nvSpPr>
        <p:spPr/>
        <p:txBody>
          <a:bodyPr/>
          <a:lstStyle/>
          <a:p>
            <a:pPr algn="ctr"/>
            <a:r>
              <a:rPr lang="en-US" dirty="0"/>
              <a:t>Please feel free to contact us.</a:t>
            </a:r>
          </a:p>
        </p:txBody>
      </p:sp>
      <p:graphicFrame>
        <p:nvGraphicFramePr>
          <p:cNvPr id="4" name="Content Placeholder 3">
            <a:extLst>
              <a:ext uri="{FF2B5EF4-FFF2-40B4-BE49-F238E27FC236}">
                <a16:creationId xmlns:a16="http://schemas.microsoft.com/office/drawing/2014/main" id="{C741138A-19CF-6A8F-03BC-585508B60A4C}"/>
              </a:ext>
            </a:extLst>
          </p:cNvPr>
          <p:cNvGraphicFramePr>
            <a:graphicFrameLocks noGrp="1" noChangeAspect="1"/>
          </p:cNvGraphicFramePr>
          <p:nvPr>
            <p:ph idx="1"/>
            <p:extLst>
              <p:ext uri="{D42A27DB-BD31-4B8C-83A1-F6EECF244321}">
                <p14:modId xmlns:p14="http://schemas.microsoft.com/office/powerpoint/2010/main" val="2270745715"/>
              </p:ext>
            </p:extLst>
          </p:nvPr>
        </p:nvGraphicFramePr>
        <p:xfrm>
          <a:off x="3003550" y="1831975"/>
          <a:ext cx="6121400" cy="4303713"/>
        </p:xfrm>
        <a:graphic>
          <a:graphicData uri="http://schemas.openxmlformats.org/presentationml/2006/ole">
            <mc:AlternateContent xmlns:mc="http://schemas.openxmlformats.org/markup-compatibility/2006">
              <mc:Choice xmlns:v="urn:schemas-microsoft-com:vml" Requires="v">
                <p:oleObj name="Document" r:id="rId2" imgW="5956042" imgH="4188289" progId="Word.Document.12">
                  <p:embed/>
                </p:oleObj>
              </mc:Choice>
              <mc:Fallback>
                <p:oleObj name="Document" r:id="rId2" imgW="5956042" imgH="4188289" progId="Word.Document.12">
                  <p:embed/>
                  <p:pic>
                    <p:nvPicPr>
                      <p:cNvPr id="4" name="Content Placeholder 3">
                        <a:extLst>
                          <a:ext uri="{FF2B5EF4-FFF2-40B4-BE49-F238E27FC236}">
                            <a16:creationId xmlns:a16="http://schemas.microsoft.com/office/drawing/2014/main" id="{C741138A-19CF-6A8F-03BC-585508B60A4C}"/>
                          </a:ext>
                        </a:extLst>
                      </p:cNvPr>
                      <p:cNvPicPr/>
                      <p:nvPr/>
                    </p:nvPicPr>
                    <p:blipFill>
                      <a:blip r:embed="rId3"/>
                      <a:stretch>
                        <a:fillRect/>
                      </a:stretch>
                    </p:blipFill>
                    <p:spPr>
                      <a:xfrm>
                        <a:off x="3003550" y="1831975"/>
                        <a:ext cx="6121400" cy="4303713"/>
                      </a:xfrm>
                      <a:prstGeom prst="rect">
                        <a:avLst/>
                      </a:prstGeom>
                    </p:spPr>
                  </p:pic>
                </p:oleObj>
              </mc:Fallback>
            </mc:AlternateContent>
          </a:graphicData>
        </a:graphic>
      </p:graphicFrame>
    </p:spTree>
    <p:extLst>
      <p:ext uri="{BB962C8B-B14F-4D97-AF65-F5344CB8AC3E}">
        <p14:creationId xmlns:p14="http://schemas.microsoft.com/office/powerpoint/2010/main" val="96580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A13E8-642C-85EC-1338-A7A493674CFB}"/>
              </a:ext>
            </a:extLst>
          </p:cNvPr>
          <p:cNvPicPr preferRelativeResize="0">
            <a:picLocks/>
          </p:cNvPicPr>
          <p:nvPr/>
        </p:nvPicPr>
        <p:blipFill rotWithShape="1">
          <a:blip r:embed="rId2"/>
          <a:srcRect l="-8269" t="-8641" r="-6880" b="-8641"/>
          <a:stretch/>
        </p:blipFill>
        <p:spPr>
          <a:xfrm>
            <a:off x="1295400" y="0"/>
            <a:ext cx="102984300" cy="74446482"/>
          </a:xfrm>
          <a:prstGeom prst="rect">
            <a:avLst/>
          </a:prstGeom>
        </p:spPr>
      </p:pic>
      <p:pic>
        <p:nvPicPr>
          <p:cNvPr id="5" name="Picture 4">
            <a:extLst>
              <a:ext uri="{FF2B5EF4-FFF2-40B4-BE49-F238E27FC236}">
                <a16:creationId xmlns:a16="http://schemas.microsoft.com/office/drawing/2014/main" id="{70071325-80C4-46DD-18BA-EDE8098AE0A6}"/>
              </a:ext>
            </a:extLst>
          </p:cNvPr>
          <p:cNvPicPr>
            <a:picLocks noChangeAspect="1"/>
          </p:cNvPicPr>
          <p:nvPr/>
        </p:nvPicPr>
        <p:blipFill>
          <a:blip r:embed="rId3"/>
          <a:stretch>
            <a:fillRect/>
          </a:stretch>
        </p:blipFill>
        <p:spPr>
          <a:xfrm>
            <a:off x="1914484" y="447585"/>
            <a:ext cx="8238744" cy="5962829"/>
          </a:xfrm>
          <a:prstGeom prst="rect">
            <a:avLst/>
          </a:prstGeom>
        </p:spPr>
      </p:pic>
    </p:spTree>
    <p:extLst>
      <p:ext uri="{BB962C8B-B14F-4D97-AF65-F5344CB8AC3E}">
        <p14:creationId xmlns:p14="http://schemas.microsoft.com/office/powerpoint/2010/main" val="201621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B972-4495-09E0-952B-478B228040BA}"/>
              </a:ext>
            </a:extLst>
          </p:cNvPr>
          <p:cNvSpPr>
            <a:spLocks noGrp="1"/>
          </p:cNvSpPr>
          <p:nvPr>
            <p:ph type="title"/>
          </p:nvPr>
        </p:nvSpPr>
        <p:spPr/>
        <p:txBody>
          <a:bodyPr/>
          <a:lstStyle/>
          <a:p>
            <a:r>
              <a:rPr lang="en-US" dirty="0"/>
              <a:t>Current Written Safety Program</a:t>
            </a:r>
          </a:p>
        </p:txBody>
      </p:sp>
      <p:sp>
        <p:nvSpPr>
          <p:cNvPr id="3" name="Content Placeholder 2">
            <a:extLst>
              <a:ext uri="{FF2B5EF4-FFF2-40B4-BE49-F238E27FC236}">
                <a16:creationId xmlns:a16="http://schemas.microsoft.com/office/drawing/2014/main" id="{E52B7F4C-1845-38FF-3541-19EFA1FAEBCA}"/>
              </a:ext>
            </a:extLst>
          </p:cNvPr>
          <p:cNvSpPr>
            <a:spLocks noGrp="1"/>
          </p:cNvSpPr>
          <p:nvPr>
            <p:ph sz="quarter" idx="13"/>
          </p:nvPr>
        </p:nvSpPr>
        <p:spPr/>
        <p:txBody>
          <a:bodyPr/>
          <a:lstStyle/>
          <a:p>
            <a:r>
              <a:rPr lang="en-US" dirty="0"/>
              <a:t>There are a number of Towns that currently do not have any safety program filed with our Agency</a:t>
            </a:r>
          </a:p>
          <a:p>
            <a:r>
              <a:rPr lang="en-US" b="1" dirty="0"/>
              <a:t>We will be conducting an audit of all towns to see who does not have one filed, please file one with us before we notice you</a:t>
            </a:r>
          </a:p>
          <a:p>
            <a:r>
              <a:rPr lang="en-US" b="1" dirty="0"/>
              <a:t>Please make sure you are reviewing you program and updating it to fit current safety needs/conditions/dangers</a:t>
            </a:r>
          </a:p>
        </p:txBody>
      </p:sp>
    </p:spTree>
    <p:extLst>
      <p:ext uri="{BB962C8B-B14F-4D97-AF65-F5344CB8AC3E}">
        <p14:creationId xmlns:p14="http://schemas.microsoft.com/office/powerpoint/2010/main" val="331104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A791-2F9F-F876-2EAD-34C802355D3B}"/>
              </a:ext>
            </a:extLst>
          </p:cNvPr>
          <p:cNvSpPr>
            <a:spLocks noGrp="1"/>
          </p:cNvSpPr>
          <p:nvPr>
            <p:ph type="title" idx="4294967295"/>
          </p:nvPr>
        </p:nvSpPr>
        <p:spPr>
          <a:xfrm>
            <a:off x="1806498" y="365125"/>
            <a:ext cx="8809463" cy="973138"/>
          </a:xfrm>
        </p:spPr>
        <p:txBody>
          <a:bodyPr>
            <a:normAutofit/>
          </a:bodyPr>
          <a:lstStyle/>
          <a:p>
            <a:pPr algn="ctr"/>
            <a:r>
              <a:rPr lang="en-US" sz="3200" dirty="0"/>
              <a:t>Safety Program with a Joint Loss Management Committee (Rsa 281-A:64)</a:t>
            </a:r>
          </a:p>
        </p:txBody>
      </p:sp>
      <p:sp>
        <p:nvSpPr>
          <p:cNvPr id="3" name="Rectangle 1">
            <a:extLst>
              <a:ext uri="{FF2B5EF4-FFF2-40B4-BE49-F238E27FC236}">
                <a16:creationId xmlns:a16="http://schemas.microsoft.com/office/drawing/2014/main" id="{5C60FCE9-1081-1A0E-D1D2-03F613248D2D}"/>
              </a:ext>
            </a:extLst>
          </p:cNvPr>
          <p:cNvSpPr>
            <a:spLocks noChangeArrowheads="1"/>
          </p:cNvSpPr>
          <p:nvPr/>
        </p:nvSpPr>
        <p:spPr bwMode="auto">
          <a:xfrm>
            <a:off x="363893" y="1149613"/>
            <a:ext cx="1143000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841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0005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Lab 603.02  </a:t>
            </a:r>
            <a:r>
              <a:rPr kumimoji="0" lang="en-US" altLang="en-US" sz="1400" b="0" i="0" u="sng"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Establishment of Joint Loss Management Committee</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Pursuant to RSA 281-A: 64, III, all employers of 15 or more employees shall establish a working joint loss management committee composed of equal numbers of employer and employee representatives or more employee representatives as follows:</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The size and composition of the joint loss management committee shall be determined as follows:</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Employers with 15 to 20 employees shall have a minimum of 2 members; and</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Employers with more than 20 employees shall have a minimum of 4 members;</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Employee representatives shall be selected by the employees;</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  Where the employees are represented by a single, exclusive bargaining representative, the</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bargaining representative shall designate the members;</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  Where the employees are represented by more than one labor organization or where some but not all of the employees are represented by a labor organization, each bargaining unit of represented employees and any residual group of employees not represented shall have a proportionate number of committee members based on the number of employees in each bargaining unit or group; and</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Committee members shall be representative of the major work activities and geographical area of the employer.</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3841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Committee members shall be trained in workplace hazard identification and accident and incident investigation adequate to carry out the committee's responsibilities.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895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7C22-D207-B340-DE9F-A25511872E8F}"/>
              </a:ext>
            </a:extLst>
          </p:cNvPr>
          <p:cNvSpPr>
            <a:spLocks noGrp="1"/>
          </p:cNvSpPr>
          <p:nvPr>
            <p:ph type="title"/>
          </p:nvPr>
        </p:nvSpPr>
        <p:spPr/>
        <p:txBody>
          <a:bodyPr/>
          <a:lstStyle/>
          <a:p>
            <a:pPr algn="ctr"/>
            <a:r>
              <a:rPr lang="en-US" dirty="0"/>
              <a:t>Developing a Written Safety Program</a:t>
            </a:r>
          </a:p>
        </p:txBody>
      </p:sp>
      <p:pic>
        <p:nvPicPr>
          <p:cNvPr id="13" name="Content Placeholder 12" descr="A picture containing text, indoor, computer, keyboard&#10;&#10;Description automatically generated">
            <a:extLst>
              <a:ext uri="{FF2B5EF4-FFF2-40B4-BE49-F238E27FC236}">
                <a16:creationId xmlns:a16="http://schemas.microsoft.com/office/drawing/2014/main" id="{25281ECB-5885-D725-0AE8-4930D7861EA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37785" y="1825625"/>
            <a:ext cx="5207620" cy="4530570"/>
          </a:xfrm>
        </p:spPr>
      </p:pic>
      <p:graphicFrame>
        <p:nvGraphicFramePr>
          <p:cNvPr id="11" name="Content Placeholder 8">
            <a:extLst>
              <a:ext uri="{FF2B5EF4-FFF2-40B4-BE49-F238E27FC236}">
                <a16:creationId xmlns:a16="http://schemas.microsoft.com/office/drawing/2014/main" id="{5FA99511-220C-7CDC-E865-2055E5DF257B}"/>
              </a:ext>
            </a:extLst>
          </p:cNvPr>
          <p:cNvGraphicFramePr>
            <a:graphicFrameLocks noGrp="1" noChangeAspect="1"/>
          </p:cNvGraphicFramePr>
          <p:nvPr>
            <p:ph sz="half" idx="2"/>
          </p:nvPr>
        </p:nvGraphicFramePr>
        <p:xfrm>
          <a:off x="6914347" y="1825625"/>
          <a:ext cx="3697305" cy="4351338"/>
        </p:xfrm>
        <a:graphic>
          <a:graphicData uri="http://schemas.openxmlformats.org/presentationml/2006/ole">
            <mc:AlternateContent xmlns:mc="http://schemas.openxmlformats.org/markup-compatibility/2006">
              <mc:Choice xmlns:v="urn:schemas-microsoft-com:vml" Requires="v">
                <p:oleObj name="Document" r:id="rId3" imgW="5949456" imgH="7002437" progId="Word.Document.12">
                  <p:embed/>
                </p:oleObj>
              </mc:Choice>
              <mc:Fallback>
                <p:oleObj name="Document" r:id="rId3" imgW="5949456" imgH="7002437" progId="Word.Document.12">
                  <p:embed/>
                  <p:pic>
                    <p:nvPicPr>
                      <p:cNvPr id="11" name="Content Placeholder 8">
                        <a:extLst>
                          <a:ext uri="{FF2B5EF4-FFF2-40B4-BE49-F238E27FC236}">
                            <a16:creationId xmlns:a16="http://schemas.microsoft.com/office/drawing/2014/main" id="{5FA99511-220C-7CDC-E865-2055E5DF257B}"/>
                          </a:ext>
                        </a:extLst>
                      </p:cNvPr>
                      <p:cNvPicPr/>
                      <p:nvPr/>
                    </p:nvPicPr>
                    <p:blipFill>
                      <a:blip r:embed="rId4"/>
                      <a:stretch>
                        <a:fillRect/>
                      </a:stretch>
                    </p:blipFill>
                    <p:spPr>
                      <a:xfrm>
                        <a:off x="6914347" y="1825625"/>
                        <a:ext cx="3697305" cy="4351338"/>
                      </a:xfrm>
                      <a:prstGeom prst="rect">
                        <a:avLst/>
                      </a:prstGeom>
                    </p:spPr>
                  </p:pic>
                </p:oleObj>
              </mc:Fallback>
            </mc:AlternateContent>
          </a:graphicData>
        </a:graphic>
      </p:graphicFrame>
    </p:spTree>
    <p:extLst>
      <p:ext uri="{BB962C8B-B14F-4D97-AF65-F5344CB8AC3E}">
        <p14:creationId xmlns:p14="http://schemas.microsoft.com/office/powerpoint/2010/main" val="2244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9638-774E-B782-C55B-C41BCD7C5CF6}"/>
              </a:ext>
            </a:extLst>
          </p:cNvPr>
          <p:cNvSpPr>
            <a:spLocks noGrp="1"/>
          </p:cNvSpPr>
          <p:nvPr>
            <p:ph type="title"/>
          </p:nvPr>
        </p:nvSpPr>
        <p:spPr/>
        <p:txBody>
          <a:bodyPr/>
          <a:lstStyle/>
          <a:p>
            <a:pPr algn="ctr"/>
            <a:r>
              <a:rPr lang="en-US" dirty="0"/>
              <a:t>Developing a Written Safety Program</a:t>
            </a:r>
          </a:p>
        </p:txBody>
      </p:sp>
      <p:graphicFrame>
        <p:nvGraphicFramePr>
          <p:cNvPr id="13" name="Content Placeholder 5">
            <a:extLst>
              <a:ext uri="{FF2B5EF4-FFF2-40B4-BE49-F238E27FC236}">
                <a16:creationId xmlns:a16="http://schemas.microsoft.com/office/drawing/2014/main" id="{AADF3B37-8653-1105-9340-C2FBF0F396D9}"/>
              </a:ext>
            </a:extLst>
          </p:cNvPr>
          <p:cNvGraphicFramePr>
            <a:graphicFrameLocks noGrp="1" noChangeAspect="1"/>
          </p:cNvGraphicFramePr>
          <p:nvPr>
            <p:ph sz="half" idx="2"/>
            <p:extLst>
              <p:ext uri="{D42A27DB-BD31-4B8C-83A1-F6EECF244321}">
                <p14:modId xmlns:p14="http://schemas.microsoft.com/office/powerpoint/2010/main" val="2067772353"/>
              </p:ext>
            </p:extLst>
          </p:nvPr>
        </p:nvGraphicFramePr>
        <p:xfrm>
          <a:off x="3246120" y="1998619"/>
          <a:ext cx="5181600" cy="4287124"/>
        </p:xfrm>
        <a:graphic>
          <a:graphicData uri="http://schemas.openxmlformats.org/presentationml/2006/ole">
            <mc:AlternateContent xmlns:mc="http://schemas.openxmlformats.org/markup-compatibility/2006">
              <mc:Choice xmlns:v="urn:schemas-microsoft-com:vml" Requires="v">
                <p:oleObj name="Document" r:id="rId2" imgW="5949456" imgH="4923588" progId="Word.Document.12">
                  <p:embed/>
                </p:oleObj>
              </mc:Choice>
              <mc:Fallback>
                <p:oleObj name="Document" r:id="rId2" imgW="5949456" imgH="4923588" progId="Word.Document.12">
                  <p:embed/>
                  <p:pic>
                    <p:nvPicPr>
                      <p:cNvPr id="13" name="Content Placeholder 5">
                        <a:extLst>
                          <a:ext uri="{FF2B5EF4-FFF2-40B4-BE49-F238E27FC236}">
                            <a16:creationId xmlns:a16="http://schemas.microsoft.com/office/drawing/2014/main" id="{AADF3B37-8653-1105-9340-C2FBF0F396D9}"/>
                          </a:ext>
                        </a:extLst>
                      </p:cNvPr>
                      <p:cNvPicPr/>
                      <p:nvPr/>
                    </p:nvPicPr>
                    <p:blipFill>
                      <a:blip r:embed="rId3"/>
                      <a:stretch>
                        <a:fillRect/>
                      </a:stretch>
                    </p:blipFill>
                    <p:spPr>
                      <a:xfrm>
                        <a:off x="3246120" y="1998619"/>
                        <a:ext cx="5181600" cy="4287124"/>
                      </a:xfrm>
                      <a:prstGeom prst="rect">
                        <a:avLst/>
                      </a:prstGeom>
                    </p:spPr>
                  </p:pic>
                </p:oleObj>
              </mc:Fallback>
            </mc:AlternateContent>
          </a:graphicData>
        </a:graphic>
      </p:graphicFrame>
    </p:spTree>
    <p:extLst>
      <p:ext uri="{BB962C8B-B14F-4D97-AF65-F5344CB8AC3E}">
        <p14:creationId xmlns:p14="http://schemas.microsoft.com/office/powerpoint/2010/main" val="385139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1CCF-E9AD-C9B1-40D6-37B73F6BE082}"/>
              </a:ext>
            </a:extLst>
          </p:cNvPr>
          <p:cNvSpPr>
            <a:spLocks noGrp="1"/>
          </p:cNvSpPr>
          <p:nvPr>
            <p:ph type="title"/>
          </p:nvPr>
        </p:nvSpPr>
        <p:spPr>
          <a:xfrm>
            <a:off x="913775" y="618518"/>
            <a:ext cx="10364451" cy="735666"/>
          </a:xfrm>
        </p:spPr>
        <p:txBody>
          <a:bodyPr/>
          <a:lstStyle/>
          <a:p>
            <a:pPr algn="ctr"/>
            <a:r>
              <a:rPr lang="en-US" dirty="0"/>
              <a:t>Developing a Written Safety Program</a:t>
            </a:r>
          </a:p>
        </p:txBody>
      </p:sp>
      <p:graphicFrame>
        <p:nvGraphicFramePr>
          <p:cNvPr id="11" name="Content Placeholder 4">
            <a:extLst>
              <a:ext uri="{FF2B5EF4-FFF2-40B4-BE49-F238E27FC236}">
                <a16:creationId xmlns:a16="http://schemas.microsoft.com/office/drawing/2014/main" id="{09ECA275-934D-9AFD-923A-5712E86DCA39}"/>
              </a:ext>
            </a:extLst>
          </p:cNvPr>
          <p:cNvGraphicFramePr>
            <a:graphicFrameLocks noGrp="1" noChangeAspect="1"/>
          </p:cNvGraphicFramePr>
          <p:nvPr>
            <p:ph sz="half" idx="2"/>
            <p:extLst>
              <p:ext uri="{D42A27DB-BD31-4B8C-83A1-F6EECF244321}">
                <p14:modId xmlns:p14="http://schemas.microsoft.com/office/powerpoint/2010/main" val="2917778204"/>
              </p:ext>
            </p:extLst>
          </p:nvPr>
        </p:nvGraphicFramePr>
        <p:xfrm>
          <a:off x="4415247" y="1354184"/>
          <a:ext cx="6938554" cy="5377542"/>
        </p:xfrm>
        <a:graphic>
          <a:graphicData uri="http://schemas.openxmlformats.org/presentationml/2006/ole">
            <mc:AlternateContent xmlns:mc="http://schemas.openxmlformats.org/markup-compatibility/2006">
              <mc:Choice xmlns:v="urn:schemas-microsoft-com:vml" Requires="v">
                <p:oleObj name="Document" r:id="rId2" imgW="5949456" imgH="4691806" progId="Word.Document.12">
                  <p:embed/>
                </p:oleObj>
              </mc:Choice>
              <mc:Fallback>
                <p:oleObj name="Document" r:id="rId2" imgW="5949456" imgH="4691806" progId="Word.Document.12">
                  <p:embed/>
                  <p:pic>
                    <p:nvPicPr>
                      <p:cNvPr id="11" name="Content Placeholder 4">
                        <a:extLst>
                          <a:ext uri="{FF2B5EF4-FFF2-40B4-BE49-F238E27FC236}">
                            <a16:creationId xmlns:a16="http://schemas.microsoft.com/office/drawing/2014/main" id="{09ECA275-934D-9AFD-923A-5712E86DCA39}"/>
                          </a:ext>
                        </a:extLst>
                      </p:cNvPr>
                      <p:cNvPicPr/>
                      <p:nvPr/>
                    </p:nvPicPr>
                    <p:blipFill>
                      <a:blip r:embed="rId3"/>
                      <a:stretch>
                        <a:fillRect/>
                      </a:stretch>
                    </p:blipFill>
                    <p:spPr>
                      <a:xfrm>
                        <a:off x="4415247" y="1354184"/>
                        <a:ext cx="6938554" cy="5377542"/>
                      </a:xfrm>
                      <a:prstGeom prst="rect">
                        <a:avLst/>
                      </a:prstGeom>
                    </p:spPr>
                  </p:pic>
                </p:oleObj>
              </mc:Fallback>
            </mc:AlternateContent>
          </a:graphicData>
        </a:graphic>
      </p:graphicFrame>
      <p:pic>
        <p:nvPicPr>
          <p:cNvPr id="5" name="Content Placeholder 4">
            <a:extLst>
              <a:ext uri="{FF2B5EF4-FFF2-40B4-BE49-F238E27FC236}">
                <a16:creationId xmlns:a16="http://schemas.microsoft.com/office/drawing/2014/main" id="{F906D0A0-A00A-E846-2BD9-D829134D3244}"/>
              </a:ext>
            </a:extLst>
          </p:cNvPr>
          <p:cNvPicPr>
            <a:picLocks noGrp="1" noChangeAspect="1"/>
          </p:cNvPicPr>
          <p:nvPr>
            <p:ph sz="half" idx="1"/>
          </p:nvPr>
        </p:nvPicPr>
        <p:blipFill>
          <a:blip r:embed="rId4"/>
          <a:stretch>
            <a:fillRect/>
          </a:stretch>
        </p:blipFill>
        <p:spPr>
          <a:xfrm>
            <a:off x="542110" y="2143466"/>
            <a:ext cx="3664130" cy="3267169"/>
          </a:xfrm>
          <a:prstGeom prst="rect">
            <a:avLst/>
          </a:prstGeom>
        </p:spPr>
      </p:pic>
    </p:spTree>
    <p:extLst>
      <p:ext uri="{BB962C8B-B14F-4D97-AF65-F5344CB8AC3E}">
        <p14:creationId xmlns:p14="http://schemas.microsoft.com/office/powerpoint/2010/main" val="282796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80FDC49-B7B9-1031-1DF5-BD55B4BF4265}"/>
              </a:ext>
            </a:extLst>
          </p:cNvPr>
          <p:cNvSpPr>
            <a:spLocks noGrp="1"/>
          </p:cNvSpPr>
          <p:nvPr>
            <p:ph sz="quarter" idx="14"/>
          </p:nvPr>
        </p:nvSpPr>
        <p:spPr>
          <a:xfrm>
            <a:off x="705394" y="278673"/>
            <a:ext cx="10572206" cy="6409510"/>
          </a:xfrm>
        </p:spPr>
        <p:txBody>
          <a:bodyPr>
            <a:normAutofit fontScale="92500" lnSpcReduction="20000"/>
          </a:bodyPr>
          <a:lstStyle/>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Section Three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RESPONSIBILITIES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All employees have responsibilities with regard to safety and health. Top Management is ultimately responsible for the overall success of the program, but everyone has an important role. In this section of the plan, it should spell out, what. specifically, the various duties are for each level. Examples of some of the various responsibilities are shown below. Be sure to develop your own specific list of responsibilities and not copy from these examples. </a:t>
            </a:r>
          </a:p>
          <a:p>
            <a:pPr marL="0" marR="0" indent="0" algn="ctr">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MANAGEMENT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Ensure that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each level of supervision</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and all employees are made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aware of the elements of the safety program</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and that those elements are implemented. If personnel protective equipment is required,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assess the hazards</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select the proper equipment, and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ensure that employees are trained in its proper use</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Correct any unsafe conditions brought to their attention by employees or supervisors. Support supervisors’ decisions that safety comes first. Assure that proper training is being provided, and that employees are working in a safe and healthy manner. </a:t>
            </a:r>
          </a:p>
          <a:p>
            <a:pPr marL="0" marR="0" indent="0" algn="ctr">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SUPERVISORS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u="sng" cap="none" dirty="0">
                <a:effectLst/>
                <a:latin typeface="Calibri" panose="020F0502020204030204" pitchFamily="34" charset="0"/>
                <a:ea typeface="Calibri" panose="020F0502020204030204" pitchFamily="34" charset="0"/>
                <a:cs typeface="Times New Roman" panose="02020603050405020304" pitchFamily="18" charset="0"/>
              </a:rPr>
              <a:t>Take immediate action to correct any unsafe condition or action</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Provide personal protective equipment,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along with training</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for its use, and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make certain it is worn</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when necessary. Assure that all machine guarding is in place and functioning properly.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Promptly investigate and report all accidents</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and incidents.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For violations</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of company safety and health procedures,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issue warnings</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per disciplinary procedures. </a:t>
            </a:r>
          </a:p>
          <a:p>
            <a:pPr marL="0" marR="0" indent="0" algn="ctr">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Times New Roman" panose="02020603050405020304" pitchFamily="18" charset="0"/>
              </a:rPr>
              <a:t>EMPLOYEES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Report</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all accidents and incidents to the supervisor. Report any unsafe conditions immediately. </a:t>
            </a:r>
            <a:r>
              <a:rPr lang="en-US" sz="1900" b="1" cap="none" dirty="0">
                <a:effectLst/>
                <a:latin typeface="Calibri" panose="020F0502020204030204" pitchFamily="34" charset="0"/>
                <a:ea typeface="Calibri" panose="020F0502020204030204" pitchFamily="34" charset="0"/>
                <a:cs typeface="Times New Roman" panose="02020603050405020304" pitchFamily="18" charset="0"/>
              </a:rPr>
              <a:t>Obey all safety and health regulations</a:t>
            </a:r>
            <a:r>
              <a:rPr lang="en-US" sz="1900" cap="none" dirty="0">
                <a:effectLst/>
                <a:latin typeface="Calibri" panose="020F0502020204030204" pitchFamily="34" charset="0"/>
                <a:ea typeface="Calibri" panose="020F0502020204030204" pitchFamily="34" charset="0"/>
                <a:cs typeface="Times New Roman" panose="02020603050405020304" pitchFamily="18" charset="0"/>
              </a:rPr>
              <a:t> as stated in the company safety program. Attend all safety training that may be required.</a:t>
            </a:r>
          </a:p>
        </p:txBody>
      </p:sp>
    </p:spTree>
    <p:extLst>
      <p:ext uri="{BB962C8B-B14F-4D97-AF65-F5344CB8AC3E}">
        <p14:creationId xmlns:p14="http://schemas.microsoft.com/office/powerpoint/2010/main" val="107401957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A7D41-7EBD-45D7-AFB8-22EF4BFA6B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C9275B-1E7E-409A-9467-302622C468D2}">
  <ds:schemaRefs>
    <ds:schemaRef ds:uri="http://schemas.microsoft.com/sharepoint/v3/contenttype/forms"/>
  </ds:schemaRefs>
</ds:datastoreItem>
</file>

<file path=customXml/itemProps3.xml><?xml version="1.0" encoding="utf-8"?>
<ds:datastoreItem xmlns:ds="http://schemas.openxmlformats.org/officeDocument/2006/customXml" ds:itemID="{38E52988-C458-4121-9BF8-864CDB291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{99E16675-882A-4BCC-AA1F-05ED69424CD5}tf33443810_win32</Template>
  <TotalTime>334</TotalTime>
  <Words>1417</Words>
  <Application>Microsoft Office PowerPoint</Application>
  <PresentationFormat>Widescreen</PresentationFormat>
  <Paragraphs>109</Paragraphs>
  <Slides>23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34" baseType="lpstr">
      <vt:lpstr>Amasis MT Pro Black</vt:lpstr>
      <vt:lpstr>Arial</vt:lpstr>
      <vt:lpstr>Calibri</vt:lpstr>
      <vt:lpstr>Symbol</vt:lpstr>
      <vt:lpstr>Times New Roman</vt:lpstr>
      <vt:lpstr>Tw Cen MT</vt:lpstr>
      <vt:lpstr>Verdana</vt:lpstr>
      <vt:lpstr>Droplet</vt:lpstr>
      <vt:lpstr>Document</vt:lpstr>
      <vt:lpstr>Microsoft Word Document</vt:lpstr>
      <vt:lpstr>Acrobat Document</vt:lpstr>
      <vt:lpstr>Safety  Laws &amp; Related Rules</vt:lpstr>
      <vt:lpstr>         Safety – Inspection Division </vt:lpstr>
      <vt:lpstr>PowerPoint Presentation</vt:lpstr>
      <vt:lpstr>Current Written Safety Program</vt:lpstr>
      <vt:lpstr>Safety Program with a Joint Loss Management Committee (Rsa 281-A:64)</vt:lpstr>
      <vt:lpstr>Developing a Written Safety Program</vt:lpstr>
      <vt:lpstr>Developing a Written Safety Program</vt:lpstr>
      <vt:lpstr>Developing a Written Safety Program</vt:lpstr>
      <vt:lpstr>PowerPoint Presentation</vt:lpstr>
      <vt:lpstr>PowerPoint Presentation</vt:lpstr>
      <vt:lpstr>Developing a Written Safety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Invest in Workplace Safety?</vt:lpstr>
      <vt:lpstr>Serious Bodily Injury Fatality RSA 277:15-b</vt:lpstr>
      <vt:lpstr>School Violence prevention</vt:lpstr>
      <vt:lpstr>Any Questions out there?</vt:lpstr>
      <vt:lpstr>Please feel free to contact us.</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Laws &amp; Related Rules</dc:title>
  <dc:creator>Rojas, Lexie</dc:creator>
  <cp:lastModifiedBy>Rojas, Lexie</cp:lastModifiedBy>
  <cp:revision>2</cp:revision>
  <dcterms:created xsi:type="dcterms:W3CDTF">2023-09-19T15:00:35Z</dcterms:created>
  <dcterms:modified xsi:type="dcterms:W3CDTF">2023-09-19T20:35:29Z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