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4686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3" r:id="rId6"/>
    <p:sldId id="264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10"/>
    <p:restoredTop sz="95775"/>
  </p:normalViewPr>
  <p:slideViewPr>
    <p:cSldViewPr snapToGrid="0" snapToObjects="1">
      <p:cViewPr varScale="1">
        <p:scale>
          <a:sx n="114" d="100"/>
          <a:sy n="114" d="100"/>
        </p:scale>
        <p:origin x="5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D8B5D-61FB-3442-944A-005F1AB7D24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141DD-6340-DB44-9A0E-77077D7BA4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2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9B8-D9E2-1D41-AB97-036FAF262EA0}" type="datetime1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65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2876-53A6-8D43-B3E6-46E7748004D3}" type="datetime1">
              <a:rPr lang="en-US" smtClean="0"/>
              <a:t>9/18/2023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0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2CF15-E7FC-B64A-B738-C05CDCC6F256}" type="datetime1">
              <a:rPr lang="en-US" smtClean="0"/>
              <a:t>9/18/2023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8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68274-2DEC-9D4D-87D6-5DBBA075643A}" type="datetime1">
              <a:rPr lang="en-US" smtClean="0"/>
              <a:t>9/18/2023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8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95535-B8DE-3343-8A7E-77E04FB0AF3C}" type="datetime1">
              <a:rPr lang="en-US" smtClean="0"/>
              <a:t>9/18/2023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A7EA-435C-824D-80D1-287EBF98667A}" type="datetime1">
              <a:rPr lang="en-US" smtClean="0"/>
              <a:t>9/18/2023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92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1CB3-FF22-AB4F-AE02-22F74B7F6489}" type="datetime1">
              <a:rPr lang="en-US" smtClean="0"/>
              <a:t>9/18/2023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01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FC1B-6CE3-F544-8B38-0EF067E205B2}" type="datetime1">
              <a:rPr lang="en-US" smtClean="0"/>
              <a:t>9/18/2023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61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9608C-8F45-BF4C-A3FF-DCFCD2B91CA3}" type="datetime1">
              <a:rPr lang="en-US" smtClean="0"/>
              <a:t>9/18/2023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4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40EDF028-C16B-9B46-B501-435D04AC4B50}" type="datetime1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0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DED951-F1F2-A746-BD2D-489E3D7FF131}" type="datetime1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32C7E548-1945-344A-81BA-F91E18B93286}" type="datetime1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16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75" r:id="rId1"/>
    <p:sldLayoutId id="2147484676" r:id="rId2"/>
    <p:sldLayoutId id="2147484677" r:id="rId3"/>
    <p:sldLayoutId id="2147484678" r:id="rId4"/>
    <p:sldLayoutId id="2147484679" r:id="rId5"/>
    <p:sldLayoutId id="2147484685" r:id="rId6"/>
    <p:sldLayoutId id="2147484680" r:id="rId7"/>
    <p:sldLayoutId id="2147484681" r:id="rId8"/>
    <p:sldLayoutId id="2147484682" r:id="rId9"/>
    <p:sldLayoutId id="2147484684" r:id="rId10"/>
    <p:sldLayoutId id="2147484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building with a gold statue on top&#10;&#10;Description automatically generated with low confidence">
            <a:extLst>
              <a:ext uri="{FF2B5EF4-FFF2-40B4-BE49-F238E27FC236}">
                <a16:creationId xmlns:a16="http://schemas.microsoft.com/office/drawing/2014/main" id="{39E7668E-FB37-4C45-939A-25DD120673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03" b="1929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36" name="Rectangle 135">
            <a:extLst>
              <a:ext uri="{FF2B5EF4-FFF2-40B4-BE49-F238E27FC236}">
                <a16:creationId xmlns:a16="http://schemas.microsoft.com/office/drawing/2014/main" id="{C5373426-E26E-431D-959C-5DB96C0B6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2607" y="1238442"/>
            <a:ext cx="3635926" cy="4355751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6DEB9A-9EA7-C940-B153-EC839B547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3416" y="1475234"/>
            <a:ext cx="3214307" cy="2901694"/>
          </a:xfrm>
        </p:spPr>
        <p:txBody>
          <a:bodyPr anchor="b">
            <a:normAutofit/>
          </a:bodyPr>
          <a:lstStyle/>
          <a:p>
            <a:r>
              <a:rPr lang="en-US" sz="2200" b="1" dirty="0">
                <a:solidFill>
                  <a:schemeClr val="tx1"/>
                </a:solidFill>
                <a:latin typeface="+mn-lt"/>
              </a:rPr>
              <a:t>NH TAX COLLECTORS’ ASSOCIATION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Education Conference 2023</a:t>
            </a: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Demers and Prasol, Inc.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A828AE-CA58-FD47-B0CC-99706C827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7750" y="4608576"/>
            <a:ext cx="3205640" cy="774186"/>
          </a:xfrm>
        </p:spPr>
        <p:txBody>
          <a:bodyPr anchor="t">
            <a:normAutofit/>
          </a:bodyPr>
          <a:lstStyle/>
          <a:p>
            <a:r>
              <a:rPr lang="en-US" sz="2000" dirty="0"/>
              <a:t>SEPTEMBER 22, 2023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96D07482-83A3-4451-943C-B46961082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76090" y="4508519"/>
            <a:ext cx="31089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!!footer rectangle">
            <a:extLst>
              <a:ext uri="{FF2B5EF4-FFF2-40B4-BE49-F238E27FC236}">
                <a16:creationId xmlns:a16="http://schemas.microsoft.com/office/drawing/2014/main" id="{EDC90921-9082-491B-940E-827D679F3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87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56AF2-6EDD-1B43-8130-B6808227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NH General Court – Fun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F4E18-5F9F-FD4B-BC4D-A91ECE58F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400 representatives and 24 senators, making the General Court the 2</a:t>
            </a:r>
            <a:r>
              <a:rPr lang="en-US" baseline="30000" dirty="0"/>
              <a:t>nd</a:t>
            </a:r>
            <a:r>
              <a:rPr lang="en-US" dirty="0"/>
              <a:t> largest legislature in the United States following the U.S. Congress.  </a:t>
            </a:r>
          </a:p>
          <a:p>
            <a:pPr lvl="1"/>
            <a:r>
              <a:rPr lang="en-US" dirty="0"/>
              <a:t>In the English-speaking world, only the U.S. Congress and British Parliament are larger.</a:t>
            </a:r>
          </a:p>
          <a:p>
            <a:r>
              <a:rPr lang="en-US" dirty="0"/>
              <a:t>The General Court is called a “Citizen Legislature” because members are not professional politicians but come from a variety of occupations.  </a:t>
            </a:r>
          </a:p>
          <a:p>
            <a:pPr lvl="1"/>
            <a:r>
              <a:rPr lang="en-US" dirty="0"/>
              <a:t>For their time and effort they are paid $200 per term (or $100 per year) plus mileage costs.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AE4AE-0D94-4642-B90F-D21600A5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97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AAE44-4189-8246-9529-D023D6852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Session – Bills Tracked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9BF8C-62CF-9C47-9B1E-0ACD413AF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7500" dirty="0"/>
              <a:t>26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9FF527-5D2D-264E-B733-CA9D5F4FF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2BF90-62AA-0E42-AAED-0263ED24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2023 Session – Priority Bills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BF42E-AB1C-A94F-AABF-D35BB22DE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HB51</a:t>
            </a:r>
            <a:r>
              <a:rPr lang="en-US" dirty="0"/>
              <a:t>, </a:t>
            </a:r>
            <a:r>
              <a:rPr lang="en-US" b="0" i="0" dirty="0">
                <a:solidFill>
                  <a:srgbClr val="212529"/>
                </a:solidFill>
                <a:effectLst/>
                <a:latin typeface="Raleway" pitchFamily="2" charset="77"/>
              </a:rPr>
              <a:t>relative to requiring towns and school districts use warrant articles for lobbying agents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Inexpedient to Legislate</a:t>
            </a:r>
          </a:p>
          <a:p>
            <a:r>
              <a:rPr lang="en-US" b="1" dirty="0"/>
              <a:t>HB99</a:t>
            </a:r>
            <a:r>
              <a:rPr lang="en-US" dirty="0"/>
              <a:t>, </a:t>
            </a:r>
            <a:r>
              <a:rPr lang="en-US" b="0" i="0" dirty="0">
                <a:solidFill>
                  <a:srgbClr val="212529"/>
                </a:solidFill>
                <a:effectLst/>
                <a:latin typeface="Raleway" pitchFamily="2" charset="77"/>
              </a:rPr>
              <a:t>requiring tax bills to provide information about a state tax rebate program for lower income homeowners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Inexpedient to Legislate</a:t>
            </a:r>
          </a:p>
          <a:p>
            <a:r>
              <a:rPr lang="en-US" b="1" dirty="0"/>
              <a:t>SB88</a:t>
            </a:r>
            <a:r>
              <a:rPr lang="en-US" dirty="0"/>
              <a:t>, </a:t>
            </a:r>
            <a:r>
              <a:rPr lang="en-US" b="0" i="0" dirty="0">
                <a:solidFill>
                  <a:srgbClr val="212529"/>
                </a:solidFill>
                <a:effectLst/>
                <a:latin typeface="Raleway" pitchFamily="2" charset="77"/>
              </a:rPr>
              <a:t>relative to the annual dues paid by towns and cities to town officers' associations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Conference Committee Report Not Signed Off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C913F-BB98-F343-8FA3-9586A3E0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37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2BF90-62AA-0E42-AAED-0263ED24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2023 Session – Enacted Bills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BF42E-AB1C-A94F-AABF-D35BB22DE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HB137</a:t>
            </a:r>
            <a:r>
              <a:rPr lang="en-US" dirty="0"/>
              <a:t>, </a:t>
            </a:r>
            <a:r>
              <a:rPr lang="en-US" b="0" i="0" dirty="0">
                <a:solidFill>
                  <a:srgbClr val="212529"/>
                </a:solidFill>
                <a:effectLst/>
                <a:latin typeface="Raleway" pitchFamily="2" charset="77"/>
              </a:rPr>
              <a:t>relative to boating safety equipment rules and vessel numbering rules, and establishing a committee to study boat registrations fees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Effective Date: </a:t>
            </a:r>
            <a:r>
              <a:rPr lang="en-US" dirty="0"/>
              <a:t>June 30, 2023, with report due by November 30, 2023</a:t>
            </a:r>
          </a:p>
          <a:p>
            <a:r>
              <a:rPr lang="en-US" b="1" dirty="0"/>
              <a:t>HB174</a:t>
            </a:r>
            <a:r>
              <a:rPr lang="en-US" dirty="0"/>
              <a:t>, </a:t>
            </a:r>
            <a:r>
              <a:rPr lang="en-US" b="0" i="0" dirty="0">
                <a:solidFill>
                  <a:srgbClr val="212529"/>
                </a:solidFill>
                <a:effectLst/>
                <a:latin typeface="Raleway" pitchFamily="2" charset="77"/>
              </a:rPr>
              <a:t>relative to the filing of notice of intent to cut timber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Effective Date: </a:t>
            </a:r>
            <a:r>
              <a:rPr lang="en-US" dirty="0"/>
              <a:t>August 29, 2023</a:t>
            </a:r>
          </a:p>
          <a:p>
            <a:r>
              <a:rPr lang="en-US" b="1" dirty="0"/>
              <a:t>HB197</a:t>
            </a:r>
            <a:r>
              <a:rPr lang="en-US" dirty="0"/>
              <a:t>, </a:t>
            </a:r>
            <a:r>
              <a:rPr lang="en-US" b="0" i="0" dirty="0">
                <a:solidFill>
                  <a:srgbClr val="212529"/>
                </a:solidFill>
                <a:effectLst/>
                <a:latin typeface="Raleway" pitchFamily="2" charset="77"/>
              </a:rPr>
              <a:t>relative to the proration of property tax exemptions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Effective Date: </a:t>
            </a:r>
            <a:r>
              <a:rPr lang="en-US" dirty="0"/>
              <a:t>April 1, 2024</a:t>
            </a:r>
          </a:p>
          <a:p>
            <a:r>
              <a:rPr lang="en-US" b="1" dirty="0"/>
              <a:t>HB237</a:t>
            </a:r>
            <a:r>
              <a:rPr lang="en-US" dirty="0"/>
              <a:t>, </a:t>
            </a:r>
            <a:r>
              <a:rPr lang="en-US" b="0" i="0" dirty="0">
                <a:solidFill>
                  <a:srgbClr val="212529"/>
                </a:solidFill>
                <a:effectLst/>
                <a:latin typeface="Raleway" pitchFamily="2" charset="77"/>
              </a:rPr>
              <a:t>relative to the date of asset evaluation for purposes of determining eligibility for certain property tax exemptions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Effective Date: </a:t>
            </a:r>
            <a:r>
              <a:rPr lang="en-US" dirty="0"/>
              <a:t>July 18, 2023</a:t>
            </a:r>
          </a:p>
          <a:p>
            <a:r>
              <a:rPr lang="en-US" b="1" dirty="0"/>
              <a:t>HB595</a:t>
            </a:r>
            <a:r>
              <a:rPr lang="en-US" dirty="0"/>
              <a:t>, </a:t>
            </a:r>
            <a:r>
              <a:rPr lang="en-US" b="0" i="0" dirty="0">
                <a:solidFill>
                  <a:srgbClr val="212529"/>
                </a:solidFill>
                <a:effectLst/>
                <a:latin typeface="Raleway" pitchFamily="2" charset="77"/>
              </a:rPr>
              <a:t>relative to the oversight of the public deposit investment pool.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Effective Date: </a:t>
            </a:r>
            <a:r>
              <a:rPr lang="en-US" dirty="0"/>
              <a:t>July 16, 2023</a:t>
            </a:r>
          </a:p>
          <a:p>
            <a:r>
              <a:rPr lang="en-US" b="1" dirty="0"/>
              <a:t>HB335</a:t>
            </a:r>
            <a:r>
              <a:rPr lang="en-US" dirty="0"/>
              <a:t>, </a:t>
            </a:r>
            <a:r>
              <a:rPr lang="en-US" b="0" i="0" dirty="0">
                <a:solidFill>
                  <a:srgbClr val="212529"/>
                </a:solidFill>
                <a:effectLst/>
                <a:latin typeface="Raleway" pitchFamily="2" charset="77"/>
              </a:rPr>
              <a:t>relative to notice of tax lien on real estate subject to a lien for old age assistance</a:t>
            </a:r>
            <a:r>
              <a:rPr lang="en-US" dirty="0"/>
              <a:t>.</a:t>
            </a:r>
          </a:p>
          <a:p>
            <a:pPr lvl="1"/>
            <a:r>
              <a:rPr lang="en-US" i="1" dirty="0"/>
              <a:t>Effective Date: </a:t>
            </a:r>
            <a:r>
              <a:rPr lang="en-US" dirty="0"/>
              <a:t>July 18,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C913F-BB98-F343-8FA3-9586A3E0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60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2BF90-62AA-0E42-AAED-0263ED24D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2023 Session – Retained/Rereferred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BF42E-AB1C-A94F-AABF-D35BB22DE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HB314</a:t>
            </a:r>
            <a:r>
              <a:rPr lang="en-US" dirty="0"/>
              <a:t>, </a:t>
            </a:r>
            <a:r>
              <a:rPr lang="en-US" b="0" i="0" dirty="0">
                <a:solidFill>
                  <a:srgbClr val="212529"/>
                </a:solidFill>
                <a:effectLst/>
                <a:latin typeface="Raleway" pitchFamily="2" charset="77"/>
              </a:rPr>
              <a:t>relative to the expectation of privacy in the collection and use of personal information</a:t>
            </a:r>
            <a:r>
              <a:rPr lang="en-US" dirty="0"/>
              <a:t>.</a:t>
            </a:r>
          </a:p>
          <a:p>
            <a:r>
              <a:rPr lang="en-US" b="1" dirty="0"/>
              <a:t>HB433</a:t>
            </a:r>
            <a:r>
              <a:rPr lang="en-US" dirty="0"/>
              <a:t>, </a:t>
            </a:r>
            <a:r>
              <a:rPr lang="en-US" b="0" i="0" dirty="0">
                <a:solidFill>
                  <a:srgbClr val="212529"/>
                </a:solidFill>
                <a:effectLst/>
                <a:latin typeface="Raleway" pitchFamily="2" charset="77"/>
              </a:rPr>
              <a:t>providing that property tax exemptions granted prior to a home sale shall not be applied to the new homeowner.</a:t>
            </a:r>
            <a:endParaRPr lang="en-US" dirty="0"/>
          </a:p>
          <a:p>
            <a:r>
              <a:rPr lang="en-US" b="1" dirty="0"/>
              <a:t>HB569</a:t>
            </a:r>
            <a:r>
              <a:rPr lang="en-US" dirty="0"/>
              <a:t>, </a:t>
            </a:r>
            <a:r>
              <a:rPr lang="en-US" b="0" i="0" dirty="0">
                <a:solidFill>
                  <a:srgbClr val="212529"/>
                </a:solidFill>
                <a:effectLst/>
                <a:latin typeface="Raleway" pitchFamily="2" charset="77"/>
              </a:rPr>
              <a:t>relative to the state education property tax and the low and moderate income homeowners property tax relief program.</a:t>
            </a:r>
            <a:endParaRPr lang="en-US" dirty="0"/>
          </a:p>
          <a:p>
            <a:r>
              <a:rPr lang="en-US" b="1" dirty="0"/>
              <a:t>SB63</a:t>
            </a:r>
            <a:r>
              <a:rPr lang="en-US" dirty="0"/>
              <a:t>, </a:t>
            </a:r>
            <a:r>
              <a:rPr lang="en-US" b="0" i="0" dirty="0">
                <a:solidFill>
                  <a:srgbClr val="212529"/>
                </a:solidFill>
                <a:effectLst/>
                <a:latin typeface="Raleway" pitchFamily="2" charset="77"/>
              </a:rPr>
              <a:t>enabling municipalities to adopt a tax credit for qualified private community property owners.</a:t>
            </a:r>
            <a:endParaRPr lang="en-US" dirty="0"/>
          </a:p>
          <a:p>
            <a:r>
              <a:rPr lang="en-US" b="1" dirty="0"/>
              <a:t>SB191</a:t>
            </a:r>
            <a:r>
              <a:rPr lang="en-US" dirty="0"/>
              <a:t>, </a:t>
            </a:r>
            <a:r>
              <a:rPr lang="en-US" b="0" i="0" dirty="0">
                <a:solidFill>
                  <a:srgbClr val="212529"/>
                </a:solidFill>
                <a:effectLst/>
                <a:latin typeface="Raleway" pitchFamily="2" charset="77"/>
              </a:rPr>
              <a:t>relative to road toll registration surcharges for electric vehicles.</a:t>
            </a:r>
          </a:p>
          <a:p>
            <a:r>
              <a:rPr lang="en-US" b="1" dirty="0"/>
              <a:t>SB221</a:t>
            </a:r>
            <a:r>
              <a:rPr lang="en-US" dirty="0"/>
              <a:t>, </a:t>
            </a:r>
            <a:r>
              <a:rPr lang="en-US" b="0" i="0" dirty="0">
                <a:solidFill>
                  <a:srgbClr val="212529"/>
                </a:solidFill>
                <a:effectLst/>
                <a:latin typeface="Raleway" pitchFamily="2" charset="77"/>
              </a:rPr>
              <a:t>establishing a study committee to examine day care access and affordability.</a:t>
            </a:r>
            <a:endParaRPr lang="en-US" dirty="0"/>
          </a:p>
          <a:p>
            <a:r>
              <a:rPr lang="en-US" b="1" dirty="0"/>
              <a:t>SB255</a:t>
            </a:r>
            <a:r>
              <a:rPr lang="en-US" dirty="0"/>
              <a:t>, </a:t>
            </a:r>
            <a:r>
              <a:rPr lang="en-US" b="0" i="0" dirty="0">
                <a:solidFill>
                  <a:srgbClr val="212529"/>
                </a:solidFill>
                <a:effectLst/>
                <a:latin typeface="Raleway" pitchFamily="2" charset="77"/>
              </a:rPr>
              <a:t>relative to the expectation of privacy.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C913F-BB98-F343-8FA3-9586A3E0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79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03A7F-1F3E-6C43-A34C-6C1DA95BB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Session – Filing Periods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4300D-BF1A-264A-A9DD-76AA74C63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HOUSE</a:t>
            </a:r>
          </a:p>
          <a:p>
            <a:pPr lvl="1"/>
            <a:r>
              <a:rPr lang="en-US" dirty="0"/>
              <a:t>September 11, 2023	First Day to file LSRs</a:t>
            </a:r>
          </a:p>
          <a:p>
            <a:pPr lvl="1"/>
            <a:r>
              <a:rPr lang="en-US" dirty="0"/>
              <a:t>September 15, 2023	</a:t>
            </a:r>
            <a:r>
              <a:rPr lang="en-US" sz="1600" dirty="0"/>
              <a:t>Last Day to file LSRs</a:t>
            </a:r>
            <a:endParaRPr lang="en-US" sz="1400" dirty="0"/>
          </a:p>
          <a:p>
            <a:pPr lvl="1"/>
            <a:r>
              <a:rPr lang="en-US" dirty="0"/>
              <a:t>November 3, 2023	Last Day to sign off LSRs</a:t>
            </a:r>
          </a:p>
          <a:p>
            <a:r>
              <a:rPr lang="en-US" b="1" dirty="0"/>
              <a:t>SENATE</a:t>
            </a:r>
          </a:p>
          <a:p>
            <a:pPr lvl="1"/>
            <a:r>
              <a:rPr lang="en-US" dirty="0"/>
              <a:t>September 28, 2023	First day to file legislation </a:t>
            </a:r>
          </a:p>
          <a:p>
            <a:pPr lvl="1"/>
            <a:r>
              <a:rPr lang="en-US" dirty="0"/>
              <a:t>October 12, 2023	Deadline for the Office of Legislative Services to accept drafting</a:t>
            </a:r>
          </a:p>
          <a:p>
            <a:pPr lvl="1"/>
            <a:r>
              <a:rPr lang="en-US" dirty="0"/>
              <a:t>November 16, 2023	Deadline for prime sponsors to sign off on legislation</a:t>
            </a:r>
          </a:p>
          <a:p>
            <a:pPr lvl="1"/>
            <a:r>
              <a:rPr lang="en-US" dirty="0"/>
              <a:t>November 30, 2023	Deadline for co-sponsors to sign off on legislation</a:t>
            </a:r>
          </a:p>
          <a:p>
            <a:r>
              <a:rPr lang="en-US" dirty="0"/>
              <a:t>2023 Session</a:t>
            </a:r>
          </a:p>
          <a:p>
            <a:pPr lvl="1"/>
            <a:r>
              <a:rPr lang="en-US" dirty="0"/>
              <a:t>Over 900 bills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56EE5-7685-324B-B537-E5CAC4674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098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02F17-B8A1-DC40-896C-2DF2529C1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42329-252E-5546-8CE2-395B0108B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Shaun Thomas</a:t>
            </a:r>
          </a:p>
          <a:p>
            <a:r>
              <a:rPr lang="en-US" dirty="0"/>
              <a:t>Director, Advocacy &amp; Tax Law</a:t>
            </a:r>
          </a:p>
          <a:p>
            <a:r>
              <a:rPr lang="en-US" dirty="0"/>
              <a:t>shaun.thomas@demers-prasol.com</a:t>
            </a:r>
          </a:p>
          <a:p>
            <a:r>
              <a:rPr lang="en-US" dirty="0"/>
              <a:t>603-228-1498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A0E8F-3F0D-F248-881A-08C4EE034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534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{907964A8-4534-DB43-9170-C463FFD2B130}tf16401378</Template>
  <TotalTime>1386</TotalTime>
  <Words>592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Nova Light</vt:lpstr>
      <vt:lpstr>Bembo</vt:lpstr>
      <vt:lpstr>Calibri</vt:lpstr>
      <vt:lpstr>Raleway</vt:lpstr>
      <vt:lpstr>RetrospectVTI</vt:lpstr>
      <vt:lpstr>NH TAX COLLECTORS’ ASSOCIATION Education Conference 2023    Demers and Prasol, Inc.</vt:lpstr>
      <vt:lpstr>NH General Court – Fun Facts</vt:lpstr>
      <vt:lpstr>2023 Session – Bills Tracked</vt:lpstr>
      <vt:lpstr>2023 Session – Priority Bills</vt:lpstr>
      <vt:lpstr>2023 Session – Enacted Bills</vt:lpstr>
      <vt:lpstr>2023 Session – Retained/Rereferred</vt:lpstr>
      <vt:lpstr>2024 Session – Filing Periods</vt:lpstr>
      <vt:lpstr>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 2021 Tax Law Changes Demers &amp; Prasol, Inc.</dc:title>
  <dc:creator>Microsoft Office User</dc:creator>
  <cp:lastModifiedBy>Nicole Hoyt</cp:lastModifiedBy>
  <cp:revision>71</cp:revision>
  <cp:lastPrinted>2021-10-15T11:39:46Z</cp:lastPrinted>
  <dcterms:created xsi:type="dcterms:W3CDTF">2021-07-27T15:26:26Z</dcterms:created>
  <dcterms:modified xsi:type="dcterms:W3CDTF">2023-09-18T19:46:31Z</dcterms:modified>
</cp:coreProperties>
</file>