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42"/>
  </p:notesMasterIdLst>
  <p:handoutMasterIdLst>
    <p:handoutMasterId r:id="rId43"/>
  </p:handoutMasterIdLst>
  <p:sldIdLst>
    <p:sldId id="273" r:id="rId2"/>
    <p:sldId id="276" r:id="rId3"/>
    <p:sldId id="337" r:id="rId4"/>
    <p:sldId id="314" r:id="rId5"/>
    <p:sldId id="277" r:id="rId6"/>
    <p:sldId id="283" r:id="rId7"/>
    <p:sldId id="352" r:id="rId8"/>
    <p:sldId id="275" r:id="rId9"/>
    <p:sldId id="348" r:id="rId10"/>
    <p:sldId id="342" r:id="rId11"/>
    <p:sldId id="284" r:id="rId12"/>
    <p:sldId id="343" r:id="rId13"/>
    <p:sldId id="325" r:id="rId14"/>
    <p:sldId id="286" r:id="rId15"/>
    <p:sldId id="351" r:id="rId16"/>
    <p:sldId id="344" r:id="rId17"/>
    <p:sldId id="346" r:id="rId18"/>
    <p:sldId id="287" r:id="rId19"/>
    <p:sldId id="341" r:id="rId20"/>
    <p:sldId id="290" r:id="rId21"/>
    <p:sldId id="349" r:id="rId22"/>
    <p:sldId id="292" r:id="rId23"/>
    <p:sldId id="291" r:id="rId24"/>
    <p:sldId id="319" r:id="rId25"/>
    <p:sldId id="294" r:id="rId26"/>
    <p:sldId id="339" r:id="rId27"/>
    <p:sldId id="340" r:id="rId28"/>
    <p:sldId id="353" r:id="rId29"/>
    <p:sldId id="350" r:id="rId30"/>
    <p:sldId id="338" r:id="rId31"/>
    <p:sldId id="354" r:id="rId32"/>
    <p:sldId id="355" r:id="rId33"/>
    <p:sldId id="333" r:id="rId34"/>
    <p:sldId id="345" r:id="rId35"/>
    <p:sldId id="347" r:id="rId36"/>
    <p:sldId id="356" r:id="rId37"/>
    <p:sldId id="316" r:id="rId38"/>
    <p:sldId id="357" r:id="rId39"/>
    <p:sldId id="321" r:id="rId40"/>
    <p:sldId id="358" r:id="rId4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Enwright" initials="D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6014"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11878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11878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11878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vl1pPr>
          </a:lstStyle>
          <a:p>
            <a:pPr>
              <a:defRPr/>
            </a:pPr>
            <a:fld id="{6746D69B-FDBF-456E-AAAA-1439AA6562DC}" type="slidenum">
              <a:rPr lang="en-US"/>
              <a:pPr>
                <a:defRPr/>
              </a:pPr>
              <a:t>‹#›</a:t>
            </a:fld>
            <a:endParaRPr lang="en-US"/>
          </a:p>
        </p:txBody>
      </p:sp>
    </p:spTree>
    <p:extLst>
      <p:ext uri="{BB962C8B-B14F-4D97-AF65-F5344CB8AC3E}">
        <p14:creationId xmlns:p14="http://schemas.microsoft.com/office/powerpoint/2010/main" val="75561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3482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vl1pPr>
          </a:lstStyle>
          <a:p>
            <a:pPr>
              <a:defRPr/>
            </a:pPr>
            <a:fld id="{2AA3289F-9C8A-43FA-A5DD-9052F38C84A6}" type="slidenum">
              <a:rPr lang="en-US"/>
              <a:pPr>
                <a:defRPr/>
              </a:pPr>
              <a:t>‹#›</a:t>
            </a:fld>
            <a:endParaRPr lang="en-US"/>
          </a:p>
        </p:txBody>
      </p:sp>
    </p:spTree>
    <p:extLst>
      <p:ext uri="{BB962C8B-B14F-4D97-AF65-F5344CB8AC3E}">
        <p14:creationId xmlns:p14="http://schemas.microsoft.com/office/powerpoint/2010/main" val="710283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6955" indent="-291136" eaLnBrk="0" hangingPunct="0">
              <a:spcBef>
                <a:spcPct val="30000"/>
              </a:spcBef>
              <a:defRPr sz="1200">
                <a:solidFill>
                  <a:schemeClr val="tx1"/>
                </a:solidFill>
                <a:latin typeface="Times New Roman" pitchFamily="18" charset="0"/>
              </a:defRPr>
            </a:lvl2pPr>
            <a:lvl3pPr marL="1164546" indent="-232909" eaLnBrk="0" hangingPunct="0">
              <a:spcBef>
                <a:spcPct val="30000"/>
              </a:spcBef>
              <a:defRPr sz="1200">
                <a:solidFill>
                  <a:schemeClr val="tx1"/>
                </a:solidFill>
                <a:latin typeface="Times New Roman" pitchFamily="18" charset="0"/>
              </a:defRPr>
            </a:lvl3pPr>
            <a:lvl4pPr marL="1630366" indent="-232909" eaLnBrk="0" hangingPunct="0">
              <a:spcBef>
                <a:spcPct val="30000"/>
              </a:spcBef>
              <a:defRPr sz="1200">
                <a:solidFill>
                  <a:schemeClr val="tx1"/>
                </a:solidFill>
                <a:latin typeface="Times New Roman" pitchFamily="18" charset="0"/>
              </a:defRPr>
            </a:lvl4pPr>
            <a:lvl5pPr marL="2096184" indent="-232909" eaLnBrk="0" hangingPunct="0">
              <a:spcBef>
                <a:spcPct val="30000"/>
              </a:spcBef>
              <a:defRPr sz="1200">
                <a:solidFill>
                  <a:schemeClr val="tx1"/>
                </a:solidFill>
                <a:latin typeface="Times New Roman" pitchFamily="18" charset="0"/>
              </a:defRPr>
            </a:lvl5pPr>
            <a:lvl6pPr marL="2562002" indent="-232909" eaLnBrk="0" fontAlgn="base" hangingPunct="0">
              <a:spcBef>
                <a:spcPct val="30000"/>
              </a:spcBef>
              <a:spcAft>
                <a:spcPct val="0"/>
              </a:spcAft>
              <a:defRPr sz="1200">
                <a:solidFill>
                  <a:schemeClr val="tx1"/>
                </a:solidFill>
                <a:latin typeface="Times New Roman" pitchFamily="18" charset="0"/>
              </a:defRPr>
            </a:lvl6pPr>
            <a:lvl7pPr marL="3027820" indent="-232909" eaLnBrk="0" fontAlgn="base" hangingPunct="0">
              <a:spcBef>
                <a:spcPct val="30000"/>
              </a:spcBef>
              <a:spcAft>
                <a:spcPct val="0"/>
              </a:spcAft>
              <a:defRPr sz="1200">
                <a:solidFill>
                  <a:schemeClr val="tx1"/>
                </a:solidFill>
                <a:latin typeface="Times New Roman" pitchFamily="18" charset="0"/>
              </a:defRPr>
            </a:lvl7pPr>
            <a:lvl8pPr marL="3493639" indent="-232909" eaLnBrk="0" fontAlgn="base" hangingPunct="0">
              <a:spcBef>
                <a:spcPct val="30000"/>
              </a:spcBef>
              <a:spcAft>
                <a:spcPct val="0"/>
              </a:spcAft>
              <a:defRPr sz="1200">
                <a:solidFill>
                  <a:schemeClr val="tx1"/>
                </a:solidFill>
                <a:latin typeface="Times New Roman" pitchFamily="18" charset="0"/>
              </a:defRPr>
            </a:lvl8pPr>
            <a:lvl9pPr marL="3959457" indent="-23290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E3A6FA2-17CD-4E62-BA2D-112A5D0EB4F9}" type="slidenum">
              <a:rPr lang="en-US" altLang="en-US" smtClean="0"/>
              <a:pPr eaLnBrk="1" hangingPunct="1">
                <a:spcBef>
                  <a:spcPct val="0"/>
                </a:spcBef>
              </a:pPr>
              <a:t>1</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70906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Deadline to execute a lien for 2018 is Sept 30 – last day to mail notice to mortgagee is November 14th</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14</a:t>
            </a:fld>
            <a:endParaRPr lang="en-US"/>
          </a:p>
        </p:txBody>
      </p:sp>
    </p:spTree>
    <p:extLst>
      <p:ext uri="{BB962C8B-B14F-4D97-AF65-F5344CB8AC3E}">
        <p14:creationId xmlns:p14="http://schemas.microsoft.com/office/powerpoint/2010/main" val="341295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Deadline to execute a lien for 2018 is Sept 30 – last day to mail notice to mortgagee is November 14th</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15</a:t>
            </a:fld>
            <a:endParaRPr lang="en-US"/>
          </a:p>
        </p:txBody>
      </p:sp>
    </p:spTree>
    <p:extLst>
      <p:ext uri="{BB962C8B-B14F-4D97-AF65-F5344CB8AC3E}">
        <p14:creationId xmlns:p14="http://schemas.microsoft.com/office/powerpoint/2010/main" val="387179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hire a search company – recommended you get direction from gov body to hire each year.</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16</a:t>
            </a:fld>
            <a:endParaRPr lang="en-US"/>
          </a:p>
        </p:txBody>
      </p:sp>
    </p:spTree>
    <p:extLst>
      <p:ext uri="{BB962C8B-B14F-4D97-AF65-F5344CB8AC3E}">
        <p14:creationId xmlns:p14="http://schemas.microsoft.com/office/powerpoint/2010/main" val="272605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Addresses? – mortgagee address help – web site listed in the best practices manual</a:t>
            </a:r>
          </a:p>
          <a:p>
            <a:r>
              <a:rPr lang="en-US" dirty="0"/>
              <a:t>Link to web site!!!</a:t>
            </a:r>
          </a:p>
          <a:p>
            <a:endParaRPr lang="en-US" dirty="0"/>
          </a:p>
          <a:p>
            <a:r>
              <a:rPr lang="en-US" dirty="0"/>
              <a:t>People search</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18</a:t>
            </a:fld>
            <a:endParaRPr lang="en-US"/>
          </a:p>
        </p:txBody>
      </p:sp>
    </p:spTree>
    <p:extLst>
      <p:ext uri="{BB962C8B-B14F-4D97-AF65-F5344CB8AC3E}">
        <p14:creationId xmlns:p14="http://schemas.microsoft.com/office/powerpoint/2010/main" val="2888690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RSA 80:71 is on the next slide</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21</a:t>
            </a:fld>
            <a:endParaRPr lang="en-US"/>
          </a:p>
        </p:txBody>
      </p:sp>
    </p:spTree>
    <p:extLst>
      <p:ext uri="{BB962C8B-B14F-4D97-AF65-F5344CB8AC3E}">
        <p14:creationId xmlns:p14="http://schemas.microsoft.com/office/powerpoint/2010/main" val="377709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payments of liens?</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22</a:t>
            </a:fld>
            <a:endParaRPr lang="en-US"/>
          </a:p>
        </p:txBody>
      </p:sp>
    </p:spTree>
    <p:extLst>
      <p:ext uri="{BB962C8B-B14F-4D97-AF65-F5344CB8AC3E}">
        <p14:creationId xmlns:p14="http://schemas.microsoft.com/office/powerpoint/2010/main" val="1924075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Twice a month to be sure under 30days</a:t>
            </a:r>
          </a:p>
          <a:p>
            <a:r>
              <a:rPr lang="en-US" dirty="0"/>
              <a:t>Wait for NSF returns</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23</a:t>
            </a:fld>
            <a:endParaRPr lang="en-US"/>
          </a:p>
        </p:txBody>
      </p:sp>
    </p:spTree>
    <p:extLst>
      <p:ext uri="{BB962C8B-B14F-4D97-AF65-F5344CB8AC3E}">
        <p14:creationId xmlns:p14="http://schemas.microsoft.com/office/powerpoint/2010/main" val="134704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7020" indent="-291161" eaLnBrk="0" hangingPunct="0">
              <a:spcBef>
                <a:spcPct val="30000"/>
              </a:spcBef>
              <a:defRPr sz="1300">
                <a:solidFill>
                  <a:schemeClr val="tx1"/>
                </a:solidFill>
                <a:latin typeface="Times New Roman" pitchFamily="18" charset="0"/>
              </a:defRPr>
            </a:lvl2pPr>
            <a:lvl3pPr marL="1164647" indent="-232929" eaLnBrk="0" hangingPunct="0">
              <a:spcBef>
                <a:spcPct val="30000"/>
              </a:spcBef>
              <a:defRPr sz="1300">
                <a:solidFill>
                  <a:schemeClr val="tx1"/>
                </a:solidFill>
                <a:latin typeface="Times New Roman" pitchFamily="18" charset="0"/>
              </a:defRPr>
            </a:lvl3pPr>
            <a:lvl4pPr marL="1630505" indent="-232929" eaLnBrk="0" hangingPunct="0">
              <a:spcBef>
                <a:spcPct val="30000"/>
              </a:spcBef>
              <a:defRPr sz="1300">
                <a:solidFill>
                  <a:schemeClr val="tx1"/>
                </a:solidFill>
                <a:latin typeface="Times New Roman" pitchFamily="18" charset="0"/>
              </a:defRPr>
            </a:lvl4pPr>
            <a:lvl5pPr marL="2096365" indent="-232929" eaLnBrk="0" hangingPunct="0">
              <a:spcBef>
                <a:spcPct val="30000"/>
              </a:spcBef>
              <a:defRPr sz="1300">
                <a:solidFill>
                  <a:schemeClr val="tx1"/>
                </a:solidFill>
                <a:latin typeface="Times New Roman" pitchFamily="18" charset="0"/>
              </a:defRPr>
            </a:lvl5pPr>
            <a:lvl6pPr marL="2562224" indent="-232929" eaLnBrk="0" fontAlgn="base" hangingPunct="0">
              <a:spcBef>
                <a:spcPct val="30000"/>
              </a:spcBef>
              <a:spcAft>
                <a:spcPct val="0"/>
              </a:spcAft>
              <a:defRPr sz="1300">
                <a:solidFill>
                  <a:schemeClr val="tx1"/>
                </a:solidFill>
                <a:latin typeface="Times New Roman" pitchFamily="18" charset="0"/>
              </a:defRPr>
            </a:lvl6pPr>
            <a:lvl7pPr marL="3028082" indent="-232929" eaLnBrk="0" fontAlgn="base" hangingPunct="0">
              <a:spcBef>
                <a:spcPct val="30000"/>
              </a:spcBef>
              <a:spcAft>
                <a:spcPct val="0"/>
              </a:spcAft>
              <a:defRPr sz="1300">
                <a:solidFill>
                  <a:schemeClr val="tx1"/>
                </a:solidFill>
                <a:latin typeface="Times New Roman" pitchFamily="18" charset="0"/>
              </a:defRPr>
            </a:lvl7pPr>
            <a:lvl8pPr marL="3493941" indent="-232929" eaLnBrk="0" fontAlgn="base" hangingPunct="0">
              <a:spcBef>
                <a:spcPct val="30000"/>
              </a:spcBef>
              <a:spcAft>
                <a:spcPct val="0"/>
              </a:spcAft>
              <a:defRPr sz="1300">
                <a:solidFill>
                  <a:schemeClr val="tx1"/>
                </a:solidFill>
                <a:latin typeface="Times New Roman" pitchFamily="18" charset="0"/>
              </a:defRPr>
            </a:lvl8pPr>
            <a:lvl9pPr marL="3959800" indent="-23292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5144FF95-A6AE-4A7C-B344-A4F589D59F9A}" type="slidenum">
              <a:rPr lang="en-US" altLang="en-US" smtClean="0"/>
              <a:pPr eaLnBrk="1" hangingPunct="1">
                <a:spcBef>
                  <a:spcPct val="0"/>
                </a:spcBef>
              </a:pPr>
              <a:t>25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Copy of the deed in the RSA</a:t>
            </a:r>
          </a:p>
          <a:p>
            <a:pPr eaLnBrk="1" hangingPunct="1"/>
            <a:r>
              <a:rPr lang="en-US" altLang="en-US" dirty="0"/>
              <a:t>Meet with Governing body months ahead to discuss the properties eligible for deeding!!!</a:t>
            </a:r>
          </a:p>
        </p:txBody>
      </p:sp>
    </p:spTree>
    <p:extLst>
      <p:ext uri="{BB962C8B-B14F-4D97-AF65-F5344CB8AC3E}">
        <p14:creationId xmlns:p14="http://schemas.microsoft.com/office/powerpoint/2010/main" val="4289464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7020" indent="-291161" eaLnBrk="0" hangingPunct="0">
              <a:spcBef>
                <a:spcPct val="30000"/>
              </a:spcBef>
              <a:defRPr sz="1300">
                <a:solidFill>
                  <a:schemeClr val="tx1"/>
                </a:solidFill>
                <a:latin typeface="Times New Roman" pitchFamily="18" charset="0"/>
              </a:defRPr>
            </a:lvl2pPr>
            <a:lvl3pPr marL="1164647" indent="-232929" eaLnBrk="0" hangingPunct="0">
              <a:spcBef>
                <a:spcPct val="30000"/>
              </a:spcBef>
              <a:defRPr sz="1300">
                <a:solidFill>
                  <a:schemeClr val="tx1"/>
                </a:solidFill>
                <a:latin typeface="Times New Roman" pitchFamily="18" charset="0"/>
              </a:defRPr>
            </a:lvl3pPr>
            <a:lvl4pPr marL="1630505" indent="-232929" eaLnBrk="0" hangingPunct="0">
              <a:spcBef>
                <a:spcPct val="30000"/>
              </a:spcBef>
              <a:defRPr sz="1300">
                <a:solidFill>
                  <a:schemeClr val="tx1"/>
                </a:solidFill>
                <a:latin typeface="Times New Roman" pitchFamily="18" charset="0"/>
              </a:defRPr>
            </a:lvl4pPr>
            <a:lvl5pPr marL="2096365" indent="-232929" eaLnBrk="0" hangingPunct="0">
              <a:spcBef>
                <a:spcPct val="30000"/>
              </a:spcBef>
              <a:defRPr sz="1300">
                <a:solidFill>
                  <a:schemeClr val="tx1"/>
                </a:solidFill>
                <a:latin typeface="Times New Roman" pitchFamily="18" charset="0"/>
              </a:defRPr>
            </a:lvl5pPr>
            <a:lvl6pPr marL="2562224" indent="-232929" eaLnBrk="0" fontAlgn="base" hangingPunct="0">
              <a:spcBef>
                <a:spcPct val="30000"/>
              </a:spcBef>
              <a:spcAft>
                <a:spcPct val="0"/>
              </a:spcAft>
              <a:defRPr sz="1300">
                <a:solidFill>
                  <a:schemeClr val="tx1"/>
                </a:solidFill>
                <a:latin typeface="Times New Roman" pitchFamily="18" charset="0"/>
              </a:defRPr>
            </a:lvl6pPr>
            <a:lvl7pPr marL="3028082" indent="-232929" eaLnBrk="0" fontAlgn="base" hangingPunct="0">
              <a:spcBef>
                <a:spcPct val="30000"/>
              </a:spcBef>
              <a:spcAft>
                <a:spcPct val="0"/>
              </a:spcAft>
              <a:defRPr sz="1300">
                <a:solidFill>
                  <a:schemeClr val="tx1"/>
                </a:solidFill>
                <a:latin typeface="Times New Roman" pitchFamily="18" charset="0"/>
              </a:defRPr>
            </a:lvl7pPr>
            <a:lvl8pPr marL="3493941" indent="-232929" eaLnBrk="0" fontAlgn="base" hangingPunct="0">
              <a:spcBef>
                <a:spcPct val="30000"/>
              </a:spcBef>
              <a:spcAft>
                <a:spcPct val="0"/>
              </a:spcAft>
              <a:defRPr sz="1300">
                <a:solidFill>
                  <a:schemeClr val="tx1"/>
                </a:solidFill>
                <a:latin typeface="Times New Roman" pitchFamily="18" charset="0"/>
              </a:defRPr>
            </a:lvl8pPr>
            <a:lvl9pPr marL="3959800" indent="-23292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5144FF95-A6AE-4A7C-B344-A4F589D59F9A}" type="slidenum">
              <a:rPr lang="en-US" altLang="en-US" smtClean="0"/>
              <a:pPr eaLnBrk="1" hangingPunct="1">
                <a:spcBef>
                  <a:spcPct val="0"/>
                </a:spcBef>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Copy of the deed in the RSA</a:t>
            </a:r>
          </a:p>
          <a:p>
            <a:pPr eaLnBrk="1" hangingPunct="1"/>
            <a:r>
              <a:rPr lang="en-US" altLang="en-US" dirty="0"/>
              <a:t>Meet with Governing body months ahead to discuss the properties eligible for deeding!!! – when send delinquency notices</a:t>
            </a:r>
          </a:p>
        </p:txBody>
      </p:sp>
    </p:spTree>
    <p:extLst>
      <p:ext uri="{BB962C8B-B14F-4D97-AF65-F5344CB8AC3E}">
        <p14:creationId xmlns:p14="http://schemas.microsoft.com/office/powerpoint/2010/main" val="219053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Governing body needs to issue a deed waiver for each property</a:t>
            </a:r>
          </a:p>
        </p:txBody>
      </p:sp>
      <p:sp>
        <p:nvSpPr>
          <p:cNvPr id="4" name="Slide Number Placeholder 3"/>
          <p:cNvSpPr>
            <a:spLocks noGrp="1"/>
          </p:cNvSpPr>
          <p:nvPr>
            <p:ph type="sldNum" sz="quarter" idx="5"/>
          </p:nvPr>
        </p:nvSpPr>
        <p:spPr/>
        <p:txBody>
          <a:bodyPr/>
          <a:lstStyle/>
          <a:p>
            <a:pPr>
              <a:defRPr/>
            </a:pPr>
            <a:fld id="{2AA3289F-9C8A-43FA-A5DD-9052F38C84A6}" type="slidenum">
              <a:rPr lang="en-US" smtClean="0"/>
              <a:pPr>
                <a:defRPr/>
              </a:pPr>
              <a:t>27</a:t>
            </a:fld>
            <a:endParaRPr lang="en-US"/>
          </a:p>
        </p:txBody>
      </p:sp>
    </p:spTree>
    <p:extLst>
      <p:ext uri="{BB962C8B-B14F-4D97-AF65-F5344CB8AC3E}">
        <p14:creationId xmlns:p14="http://schemas.microsoft.com/office/powerpoint/2010/main" val="245559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2</a:t>
            </a:fld>
            <a:endParaRPr lang="en-US"/>
          </a:p>
        </p:txBody>
      </p:sp>
    </p:spTree>
    <p:extLst>
      <p:ext uri="{BB962C8B-B14F-4D97-AF65-F5344CB8AC3E}">
        <p14:creationId xmlns:p14="http://schemas.microsoft.com/office/powerpoint/2010/main" val="213426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deed date the day after a meeting. </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29</a:t>
            </a:fld>
            <a:endParaRPr lang="en-US"/>
          </a:p>
        </p:txBody>
      </p:sp>
    </p:spTree>
    <p:extLst>
      <p:ext uri="{BB962C8B-B14F-4D97-AF65-F5344CB8AC3E}">
        <p14:creationId xmlns:p14="http://schemas.microsoft.com/office/powerpoint/2010/main" val="288438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governing body direct you to hire an outside search company each year.</a:t>
            </a:r>
          </a:p>
          <a:p>
            <a:pPr defTabSz="931717">
              <a:defRPr/>
            </a:pPr>
            <a:r>
              <a:rPr lang="en-US" baseline="0" dirty="0"/>
              <a:t>Bankruptcy-</a:t>
            </a:r>
            <a:r>
              <a:rPr lang="en-US" dirty="0"/>
              <a:t>Dismissal vs.</a:t>
            </a:r>
            <a:r>
              <a:rPr lang="en-US" baseline="0" dirty="0"/>
              <a:t> Discharge of Debtor</a:t>
            </a:r>
            <a:endParaRPr lang="en-US" dirty="0"/>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30</a:t>
            </a:fld>
            <a:endParaRPr lang="en-US"/>
          </a:p>
        </p:txBody>
      </p:sp>
    </p:spTree>
    <p:extLst>
      <p:ext uri="{BB962C8B-B14F-4D97-AF65-F5344CB8AC3E}">
        <p14:creationId xmlns:p14="http://schemas.microsoft.com/office/powerpoint/2010/main" val="116999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31</a:t>
            </a:fld>
            <a:endParaRPr lang="en-US"/>
          </a:p>
        </p:txBody>
      </p:sp>
    </p:spTree>
    <p:extLst>
      <p:ext uri="{BB962C8B-B14F-4D97-AF65-F5344CB8AC3E}">
        <p14:creationId xmlns:p14="http://schemas.microsoft.com/office/powerpoint/2010/main" val="241220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available in the best practice manual</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32</a:t>
            </a:fld>
            <a:endParaRPr lang="en-US"/>
          </a:p>
        </p:txBody>
      </p:sp>
    </p:spTree>
    <p:extLst>
      <p:ext uri="{BB962C8B-B14F-4D97-AF65-F5344CB8AC3E}">
        <p14:creationId xmlns:p14="http://schemas.microsoft.com/office/powerpoint/2010/main" val="3597498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7020" indent="-291161" eaLnBrk="0" hangingPunct="0">
              <a:spcBef>
                <a:spcPct val="30000"/>
              </a:spcBef>
              <a:defRPr sz="1300">
                <a:solidFill>
                  <a:schemeClr val="tx1"/>
                </a:solidFill>
                <a:latin typeface="Times New Roman" pitchFamily="18" charset="0"/>
              </a:defRPr>
            </a:lvl2pPr>
            <a:lvl3pPr marL="1164647" indent="-232929" eaLnBrk="0" hangingPunct="0">
              <a:spcBef>
                <a:spcPct val="30000"/>
              </a:spcBef>
              <a:defRPr sz="1300">
                <a:solidFill>
                  <a:schemeClr val="tx1"/>
                </a:solidFill>
                <a:latin typeface="Times New Roman" pitchFamily="18" charset="0"/>
              </a:defRPr>
            </a:lvl3pPr>
            <a:lvl4pPr marL="1630505" indent="-232929" eaLnBrk="0" hangingPunct="0">
              <a:spcBef>
                <a:spcPct val="30000"/>
              </a:spcBef>
              <a:defRPr sz="1300">
                <a:solidFill>
                  <a:schemeClr val="tx1"/>
                </a:solidFill>
                <a:latin typeface="Times New Roman" pitchFamily="18" charset="0"/>
              </a:defRPr>
            </a:lvl4pPr>
            <a:lvl5pPr marL="2096365" indent="-232929" eaLnBrk="0" hangingPunct="0">
              <a:spcBef>
                <a:spcPct val="30000"/>
              </a:spcBef>
              <a:defRPr sz="1300">
                <a:solidFill>
                  <a:schemeClr val="tx1"/>
                </a:solidFill>
                <a:latin typeface="Times New Roman" pitchFamily="18" charset="0"/>
              </a:defRPr>
            </a:lvl5pPr>
            <a:lvl6pPr marL="2562224" indent="-232929" eaLnBrk="0" fontAlgn="base" hangingPunct="0">
              <a:spcBef>
                <a:spcPct val="30000"/>
              </a:spcBef>
              <a:spcAft>
                <a:spcPct val="0"/>
              </a:spcAft>
              <a:defRPr sz="1300">
                <a:solidFill>
                  <a:schemeClr val="tx1"/>
                </a:solidFill>
                <a:latin typeface="Times New Roman" pitchFamily="18" charset="0"/>
              </a:defRPr>
            </a:lvl6pPr>
            <a:lvl7pPr marL="3028082" indent="-232929" eaLnBrk="0" fontAlgn="base" hangingPunct="0">
              <a:spcBef>
                <a:spcPct val="30000"/>
              </a:spcBef>
              <a:spcAft>
                <a:spcPct val="0"/>
              </a:spcAft>
              <a:defRPr sz="1300">
                <a:solidFill>
                  <a:schemeClr val="tx1"/>
                </a:solidFill>
                <a:latin typeface="Times New Roman" pitchFamily="18" charset="0"/>
              </a:defRPr>
            </a:lvl7pPr>
            <a:lvl8pPr marL="3493941" indent="-232929" eaLnBrk="0" fontAlgn="base" hangingPunct="0">
              <a:spcBef>
                <a:spcPct val="30000"/>
              </a:spcBef>
              <a:spcAft>
                <a:spcPct val="0"/>
              </a:spcAft>
              <a:defRPr sz="1300">
                <a:solidFill>
                  <a:schemeClr val="tx1"/>
                </a:solidFill>
                <a:latin typeface="Times New Roman" pitchFamily="18" charset="0"/>
              </a:defRPr>
            </a:lvl8pPr>
            <a:lvl9pPr marL="3959800" indent="-23292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788E4020-BE19-4DB4-8ABC-2C8EF99A29D5}" type="slidenum">
              <a:rPr lang="en-US" altLang="en-US" smtClean="0"/>
              <a:pPr eaLnBrk="1" hangingPunct="1">
                <a:spcBef>
                  <a:spcPct val="0"/>
                </a:spcBef>
              </a:pPr>
              <a:t>33</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Impending Tax Deed Notice</a:t>
            </a:r>
          </a:p>
          <a:p>
            <a:pPr eaLnBrk="1" hangingPunct="1"/>
            <a:r>
              <a:rPr lang="en-US" sz="1800" dirty="0">
                <a:latin typeface="Calibri" panose="020F0502020204030204" pitchFamily="34" charset="0"/>
                <a:ea typeface="Calibri" panose="020F0502020204030204" pitchFamily="34" charset="0"/>
              </a:rPr>
              <a:t>Mailing Date for the impending deeding is important because by RSA any mortgagees of record within 30 days of the mailing date are entitled to notice.  If emphasis could be made on that point, please, it will help keep everyone in compliance with the mortgagee notification RSA.  Searches for mortgagees must be done no further in the future than 30 days ahead of the notice mailing date. </a:t>
            </a:r>
          </a:p>
          <a:p>
            <a:pPr eaLnBrk="1" hangingPunct="1"/>
            <a:endParaRPr lang="en-US" altLang="en-US" sz="1800" dirty="0">
              <a:latin typeface="Calibri" panose="020F0502020204030204" pitchFamily="34" charset="0"/>
            </a:endParaRPr>
          </a:p>
          <a:p>
            <a:pPr eaLnBrk="1" hangingPunct="1"/>
            <a:r>
              <a:rPr lang="en-US" altLang="en-US" sz="1800" dirty="0">
                <a:latin typeface="Calibri" panose="020F0502020204030204" pitchFamily="34" charset="0"/>
              </a:rPr>
              <a:t>This is where it is a best practice to go “above and beyond” i.e. – if the certified letter is not picked up or undeliverable, send by regular mail, ask local police to hand deliver locally, if owner deceased or moved, put notice in local paper, social media, etc.</a:t>
            </a:r>
            <a:endParaRPr lang="en-US" altLang="en-US" dirty="0"/>
          </a:p>
        </p:txBody>
      </p:sp>
    </p:spTree>
    <p:extLst>
      <p:ext uri="{BB962C8B-B14F-4D97-AF65-F5344CB8AC3E}">
        <p14:creationId xmlns:p14="http://schemas.microsoft.com/office/powerpoint/2010/main" val="2607611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7020" indent="-291161" eaLnBrk="0" hangingPunct="0">
              <a:spcBef>
                <a:spcPct val="30000"/>
              </a:spcBef>
              <a:defRPr sz="1300">
                <a:solidFill>
                  <a:schemeClr val="tx1"/>
                </a:solidFill>
                <a:latin typeface="Times New Roman" pitchFamily="18" charset="0"/>
              </a:defRPr>
            </a:lvl2pPr>
            <a:lvl3pPr marL="1164647" indent="-232929" eaLnBrk="0" hangingPunct="0">
              <a:spcBef>
                <a:spcPct val="30000"/>
              </a:spcBef>
              <a:defRPr sz="1300">
                <a:solidFill>
                  <a:schemeClr val="tx1"/>
                </a:solidFill>
                <a:latin typeface="Times New Roman" pitchFamily="18" charset="0"/>
              </a:defRPr>
            </a:lvl3pPr>
            <a:lvl4pPr marL="1630505" indent="-232929" eaLnBrk="0" hangingPunct="0">
              <a:spcBef>
                <a:spcPct val="30000"/>
              </a:spcBef>
              <a:defRPr sz="1300">
                <a:solidFill>
                  <a:schemeClr val="tx1"/>
                </a:solidFill>
                <a:latin typeface="Times New Roman" pitchFamily="18" charset="0"/>
              </a:defRPr>
            </a:lvl4pPr>
            <a:lvl5pPr marL="2096365" indent="-232929" eaLnBrk="0" hangingPunct="0">
              <a:spcBef>
                <a:spcPct val="30000"/>
              </a:spcBef>
              <a:defRPr sz="1300">
                <a:solidFill>
                  <a:schemeClr val="tx1"/>
                </a:solidFill>
                <a:latin typeface="Times New Roman" pitchFamily="18" charset="0"/>
              </a:defRPr>
            </a:lvl5pPr>
            <a:lvl6pPr marL="2562224" indent="-232929" eaLnBrk="0" fontAlgn="base" hangingPunct="0">
              <a:spcBef>
                <a:spcPct val="30000"/>
              </a:spcBef>
              <a:spcAft>
                <a:spcPct val="0"/>
              </a:spcAft>
              <a:defRPr sz="1300">
                <a:solidFill>
                  <a:schemeClr val="tx1"/>
                </a:solidFill>
                <a:latin typeface="Times New Roman" pitchFamily="18" charset="0"/>
              </a:defRPr>
            </a:lvl6pPr>
            <a:lvl7pPr marL="3028082" indent="-232929" eaLnBrk="0" fontAlgn="base" hangingPunct="0">
              <a:spcBef>
                <a:spcPct val="30000"/>
              </a:spcBef>
              <a:spcAft>
                <a:spcPct val="0"/>
              </a:spcAft>
              <a:defRPr sz="1300">
                <a:solidFill>
                  <a:schemeClr val="tx1"/>
                </a:solidFill>
                <a:latin typeface="Times New Roman" pitchFamily="18" charset="0"/>
              </a:defRPr>
            </a:lvl7pPr>
            <a:lvl8pPr marL="3493941" indent="-232929" eaLnBrk="0" fontAlgn="base" hangingPunct="0">
              <a:spcBef>
                <a:spcPct val="30000"/>
              </a:spcBef>
              <a:spcAft>
                <a:spcPct val="0"/>
              </a:spcAft>
              <a:defRPr sz="1300">
                <a:solidFill>
                  <a:schemeClr val="tx1"/>
                </a:solidFill>
                <a:latin typeface="Times New Roman" pitchFamily="18" charset="0"/>
              </a:defRPr>
            </a:lvl8pPr>
            <a:lvl9pPr marL="3959800" indent="-23292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788E4020-BE19-4DB4-8ABC-2C8EF99A29D5}" type="slidenum">
              <a:rPr lang="en-US" altLang="en-US" smtClean="0"/>
              <a:pPr eaLnBrk="1" hangingPunct="1">
                <a:spcBef>
                  <a:spcPct val="0"/>
                </a:spcBef>
              </a:pPr>
              <a:t>34</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Impending Tax Deed Notice</a:t>
            </a:r>
          </a:p>
        </p:txBody>
      </p:sp>
    </p:spTree>
    <p:extLst>
      <p:ext uri="{BB962C8B-B14F-4D97-AF65-F5344CB8AC3E}">
        <p14:creationId xmlns:p14="http://schemas.microsoft.com/office/powerpoint/2010/main" val="115474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7020" indent="-291161" eaLnBrk="0" hangingPunct="0">
              <a:spcBef>
                <a:spcPct val="30000"/>
              </a:spcBef>
              <a:defRPr sz="1300">
                <a:solidFill>
                  <a:schemeClr val="tx1"/>
                </a:solidFill>
                <a:latin typeface="Times New Roman" pitchFamily="18" charset="0"/>
              </a:defRPr>
            </a:lvl2pPr>
            <a:lvl3pPr marL="1164647" indent="-232929" eaLnBrk="0" hangingPunct="0">
              <a:spcBef>
                <a:spcPct val="30000"/>
              </a:spcBef>
              <a:defRPr sz="1300">
                <a:solidFill>
                  <a:schemeClr val="tx1"/>
                </a:solidFill>
                <a:latin typeface="Times New Roman" pitchFamily="18" charset="0"/>
              </a:defRPr>
            </a:lvl3pPr>
            <a:lvl4pPr marL="1630505" indent="-232929" eaLnBrk="0" hangingPunct="0">
              <a:spcBef>
                <a:spcPct val="30000"/>
              </a:spcBef>
              <a:defRPr sz="1300">
                <a:solidFill>
                  <a:schemeClr val="tx1"/>
                </a:solidFill>
                <a:latin typeface="Times New Roman" pitchFamily="18" charset="0"/>
              </a:defRPr>
            </a:lvl4pPr>
            <a:lvl5pPr marL="2096365" indent="-232929" eaLnBrk="0" hangingPunct="0">
              <a:spcBef>
                <a:spcPct val="30000"/>
              </a:spcBef>
              <a:defRPr sz="1300">
                <a:solidFill>
                  <a:schemeClr val="tx1"/>
                </a:solidFill>
                <a:latin typeface="Times New Roman" pitchFamily="18" charset="0"/>
              </a:defRPr>
            </a:lvl5pPr>
            <a:lvl6pPr marL="2562224" indent="-232929" eaLnBrk="0" fontAlgn="base" hangingPunct="0">
              <a:spcBef>
                <a:spcPct val="30000"/>
              </a:spcBef>
              <a:spcAft>
                <a:spcPct val="0"/>
              </a:spcAft>
              <a:defRPr sz="1300">
                <a:solidFill>
                  <a:schemeClr val="tx1"/>
                </a:solidFill>
                <a:latin typeface="Times New Roman" pitchFamily="18" charset="0"/>
              </a:defRPr>
            </a:lvl6pPr>
            <a:lvl7pPr marL="3028082" indent="-232929" eaLnBrk="0" fontAlgn="base" hangingPunct="0">
              <a:spcBef>
                <a:spcPct val="30000"/>
              </a:spcBef>
              <a:spcAft>
                <a:spcPct val="0"/>
              </a:spcAft>
              <a:defRPr sz="1300">
                <a:solidFill>
                  <a:schemeClr val="tx1"/>
                </a:solidFill>
                <a:latin typeface="Times New Roman" pitchFamily="18" charset="0"/>
              </a:defRPr>
            </a:lvl7pPr>
            <a:lvl8pPr marL="3493941" indent="-232929" eaLnBrk="0" fontAlgn="base" hangingPunct="0">
              <a:spcBef>
                <a:spcPct val="30000"/>
              </a:spcBef>
              <a:spcAft>
                <a:spcPct val="0"/>
              </a:spcAft>
              <a:defRPr sz="1300">
                <a:solidFill>
                  <a:schemeClr val="tx1"/>
                </a:solidFill>
                <a:latin typeface="Times New Roman" pitchFamily="18" charset="0"/>
              </a:defRPr>
            </a:lvl8pPr>
            <a:lvl9pPr marL="3959800" indent="-23292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788E4020-BE19-4DB4-8ABC-2C8EF99A29D5}" type="slidenum">
              <a:rPr lang="en-US" altLang="en-US" smtClean="0"/>
              <a:pPr eaLnBrk="1" hangingPunct="1">
                <a:spcBef>
                  <a:spcPct val="0"/>
                </a:spcBef>
              </a:pPr>
              <a:t>35</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Impending Tax Deed Notice</a:t>
            </a:r>
          </a:p>
          <a:p>
            <a:pPr eaLnBrk="1" hangingPunct="1"/>
            <a:r>
              <a:rPr lang="en-US" altLang="en-US" dirty="0"/>
              <a:t>Fee schedule maintained on tax collectors web site</a:t>
            </a:r>
          </a:p>
        </p:txBody>
      </p:sp>
    </p:spTree>
    <p:extLst>
      <p:ext uri="{BB962C8B-B14F-4D97-AF65-F5344CB8AC3E}">
        <p14:creationId xmlns:p14="http://schemas.microsoft.com/office/powerpoint/2010/main" val="151044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7020" indent="-291161" eaLnBrk="0" hangingPunct="0">
              <a:spcBef>
                <a:spcPct val="30000"/>
              </a:spcBef>
              <a:defRPr sz="1300">
                <a:solidFill>
                  <a:schemeClr val="tx1"/>
                </a:solidFill>
                <a:latin typeface="Times New Roman" pitchFamily="18" charset="0"/>
              </a:defRPr>
            </a:lvl2pPr>
            <a:lvl3pPr marL="1164647" indent="-232929" eaLnBrk="0" hangingPunct="0">
              <a:spcBef>
                <a:spcPct val="30000"/>
              </a:spcBef>
              <a:defRPr sz="1300">
                <a:solidFill>
                  <a:schemeClr val="tx1"/>
                </a:solidFill>
                <a:latin typeface="Times New Roman" pitchFamily="18" charset="0"/>
              </a:defRPr>
            </a:lvl3pPr>
            <a:lvl4pPr marL="1630505" indent="-232929" eaLnBrk="0" hangingPunct="0">
              <a:spcBef>
                <a:spcPct val="30000"/>
              </a:spcBef>
              <a:defRPr sz="1300">
                <a:solidFill>
                  <a:schemeClr val="tx1"/>
                </a:solidFill>
                <a:latin typeface="Times New Roman" pitchFamily="18" charset="0"/>
              </a:defRPr>
            </a:lvl4pPr>
            <a:lvl5pPr marL="2096365" indent="-232929" eaLnBrk="0" hangingPunct="0">
              <a:spcBef>
                <a:spcPct val="30000"/>
              </a:spcBef>
              <a:defRPr sz="1300">
                <a:solidFill>
                  <a:schemeClr val="tx1"/>
                </a:solidFill>
                <a:latin typeface="Times New Roman" pitchFamily="18" charset="0"/>
              </a:defRPr>
            </a:lvl5pPr>
            <a:lvl6pPr marL="2562224" indent="-232929" eaLnBrk="0" fontAlgn="base" hangingPunct="0">
              <a:spcBef>
                <a:spcPct val="30000"/>
              </a:spcBef>
              <a:spcAft>
                <a:spcPct val="0"/>
              </a:spcAft>
              <a:defRPr sz="1300">
                <a:solidFill>
                  <a:schemeClr val="tx1"/>
                </a:solidFill>
                <a:latin typeface="Times New Roman" pitchFamily="18" charset="0"/>
              </a:defRPr>
            </a:lvl6pPr>
            <a:lvl7pPr marL="3028082" indent="-232929" eaLnBrk="0" fontAlgn="base" hangingPunct="0">
              <a:spcBef>
                <a:spcPct val="30000"/>
              </a:spcBef>
              <a:spcAft>
                <a:spcPct val="0"/>
              </a:spcAft>
              <a:defRPr sz="1300">
                <a:solidFill>
                  <a:schemeClr val="tx1"/>
                </a:solidFill>
                <a:latin typeface="Times New Roman" pitchFamily="18" charset="0"/>
              </a:defRPr>
            </a:lvl7pPr>
            <a:lvl8pPr marL="3493941" indent="-232929" eaLnBrk="0" fontAlgn="base" hangingPunct="0">
              <a:spcBef>
                <a:spcPct val="30000"/>
              </a:spcBef>
              <a:spcAft>
                <a:spcPct val="0"/>
              </a:spcAft>
              <a:defRPr sz="1300">
                <a:solidFill>
                  <a:schemeClr val="tx1"/>
                </a:solidFill>
                <a:latin typeface="Times New Roman" pitchFamily="18" charset="0"/>
              </a:defRPr>
            </a:lvl8pPr>
            <a:lvl9pPr marL="3959800" indent="-23292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788E4020-BE19-4DB4-8ABC-2C8EF99A29D5}" type="slidenum">
              <a:rPr lang="en-US" altLang="en-US" smtClean="0"/>
              <a:pPr eaLnBrk="1" hangingPunct="1">
                <a:spcBef>
                  <a:spcPct val="0"/>
                </a:spcBef>
              </a:pPr>
              <a:t>36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Multiply mortgagee notice fee by number of mortgages.</a:t>
            </a:r>
          </a:p>
        </p:txBody>
      </p:sp>
    </p:spTree>
    <p:extLst>
      <p:ext uri="{BB962C8B-B14F-4D97-AF65-F5344CB8AC3E}">
        <p14:creationId xmlns:p14="http://schemas.microsoft.com/office/powerpoint/2010/main" val="208119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companies will do all of these requirements</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37</a:t>
            </a:fld>
            <a:endParaRPr lang="en-US"/>
          </a:p>
        </p:txBody>
      </p:sp>
    </p:spTree>
    <p:extLst>
      <p:ext uri="{BB962C8B-B14F-4D97-AF65-F5344CB8AC3E}">
        <p14:creationId xmlns:p14="http://schemas.microsoft.com/office/powerpoint/2010/main" val="833632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companies will do all of these requirements</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38</a:t>
            </a:fld>
            <a:endParaRPr lang="en-US"/>
          </a:p>
        </p:txBody>
      </p:sp>
    </p:spTree>
    <p:extLst>
      <p:ext uri="{BB962C8B-B14F-4D97-AF65-F5344CB8AC3E}">
        <p14:creationId xmlns:p14="http://schemas.microsoft.com/office/powerpoint/2010/main" val="8810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Most software systems have this built into form letter – some do not have room to accommodate… be sure you know your setup – process allows you to perfect your lien, but not deed</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6955" indent="-291136" eaLnBrk="0" hangingPunct="0">
              <a:defRPr sz="2400">
                <a:solidFill>
                  <a:schemeClr val="tx1"/>
                </a:solidFill>
                <a:latin typeface="Times New Roman" pitchFamily="18" charset="0"/>
              </a:defRPr>
            </a:lvl2pPr>
            <a:lvl3pPr marL="1164546" indent="-232909" eaLnBrk="0" hangingPunct="0">
              <a:defRPr sz="2400">
                <a:solidFill>
                  <a:schemeClr val="tx1"/>
                </a:solidFill>
                <a:latin typeface="Times New Roman" pitchFamily="18" charset="0"/>
              </a:defRPr>
            </a:lvl3pPr>
            <a:lvl4pPr marL="1630366" indent="-232909" eaLnBrk="0" hangingPunct="0">
              <a:defRPr sz="2400">
                <a:solidFill>
                  <a:schemeClr val="tx1"/>
                </a:solidFill>
                <a:latin typeface="Times New Roman" pitchFamily="18" charset="0"/>
              </a:defRPr>
            </a:lvl4pPr>
            <a:lvl5pPr marL="2096184" indent="-232909" eaLnBrk="0" hangingPunct="0">
              <a:defRPr sz="2400">
                <a:solidFill>
                  <a:schemeClr val="tx1"/>
                </a:solidFill>
                <a:latin typeface="Times New Roman" pitchFamily="18" charset="0"/>
              </a:defRPr>
            </a:lvl5pPr>
            <a:lvl6pPr marL="2562002" indent="-232909" eaLnBrk="0" fontAlgn="base" hangingPunct="0">
              <a:spcBef>
                <a:spcPct val="0"/>
              </a:spcBef>
              <a:spcAft>
                <a:spcPct val="0"/>
              </a:spcAft>
              <a:defRPr sz="2400">
                <a:solidFill>
                  <a:schemeClr val="tx1"/>
                </a:solidFill>
                <a:latin typeface="Times New Roman" pitchFamily="18" charset="0"/>
              </a:defRPr>
            </a:lvl6pPr>
            <a:lvl7pPr marL="3027820" indent="-232909" eaLnBrk="0" fontAlgn="base" hangingPunct="0">
              <a:spcBef>
                <a:spcPct val="0"/>
              </a:spcBef>
              <a:spcAft>
                <a:spcPct val="0"/>
              </a:spcAft>
              <a:defRPr sz="2400">
                <a:solidFill>
                  <a:schemeClr val="tx1"/>
                </a:solidFill>
                <a:latin typeface="Times New Roman" pitchFamily="18" charset="0"/>
              </a:defRPr>
            </a:lvl7pPr>
            <a:lvl8pPr marL="3493639" indent="-232909" eaLnBrk="0" fontAlgn="base" hangingPunct="0">
              <a:spcBef>
                <a:spcPct val="0"/>
              </a:spcBef>
              <a:spcAft>
                <a:spcPct val="0"/>
              </a:spcAft>
              <a:defRPr sz="2400">
                <a:solidFill>
                  <a:schemeClr val="tx1"/>
                </a:solidFill>
                <a:latin typeface="Times New Roman" pitchFamily="18" charset="0"/>
              </a:defRPr>
            </a:lvl8pPr>
            <a:lvl9pPr marL="3959457" indent="-232909" eaLnBrk="0" fontAlgn="base" hangingPunct="0">
              <a:spcBef>
                <a:spcPct val="0"/>
              </a:spcBef>
              <a:spcAft>
                <a:spcPct val="0"/>
              </a:spcAft>
              <a:defRPr sz="2400">
                <a:solidFill>
                  <a:schemeClr val="tx1"/>
                </a:solidFill>
                <a:latin typeface="Times New Roman" pitchFamily="18" charset="0"/>
              </a:defRPr>
            </a:lvl9pPr>
          </a:lstStyle>
          <a:p>
            <a:pPr eaLnBrk="1" hangingPunct="1"/>
            <a:fld id="{A0A4F18C-F2C3-4902-9BA6-48EAF72D0DEF}" type="slidenum">
              <a:rPr lang="en-US" altLang="en-US" sz="1200"/>
              <a:pPr eaLnBrk="1" hangingPunct="1"/>
              <a:t>4</a:t>
            </a:fld>
            <a:endParaRPr lang="en-US" altLang="en-US" sz="1200"/>
          </a:p>
        </p:txBody>
      </p:sp>
    </p:spTree>
    <p:extLst>
      <p:ext uri="{BB962C8B-B14F-4D97-AF65-F5344CB8AC3E}">
        <p14:creationId xmlns:p14="http://schemas.microsoft.com/office/powerpoint/2010/main" val="233101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A3289F-9C8A-43FA-A5DD-9052F38C84A6}" type="slidenum">
              <a:rPr lang="en-US" smtClean="0"/>
              <a:pPr>
                <a:defRPr/>
              </a:pPr>
              <a:t>7</a:t>
            </a:fld>
            <a:endParaRPr lang="en-US"/>
          </a:p>
        </p:txBody>
      </p:sp>
    </p:spTree>
    <p:extLst>
      <p:ext uri="{BB962C8B-B14F-4D97-AF65-F5344CB8AC3E}">
        <p14:creationId xmlns:p14="http://schemas.microsoft.com/office/powerpoint/2010/main" val="118552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6955" indent="-291136" eaLnBrk="0" hangingPunct="0">
              <a:spcBef>
                <a:spcPct val="30000"/>
              </a:spcBef>
              <a:defRPr sz="1200">
                <a:solidFill>
                  <a:schemeClr val="tx1"/>
                </a:solidFill>
                <a:latin typeface="Times New Roman" pitchFamily="18" charset="0"/>
              </a:defRPr>
            </a:lvl2pPr>
            <a:lvl3pPr marL="1164546" indent="-232909" eaLnBrk="0" hangingPunct="0">
              <a:spcBef>
                <a:spcPct val="30000"/>
              </a:spcBef>
              <a:defRPr sz="1200">
                <a:solidFill>
                  <a:schemeClr val="tx1"/>
                </a:solidFill>
                <a:latin typeface="Times New Roman" pitchFamily="18" charset="0"/>
              </a:defRPr>
            </a:lvl3pPr>
            <a:lvl4pPr marL="1630366" indent="-232909" eaLnBrk="0" hangingPunct="0">
              <a:spcBef>
                <a:spcPct val="30000"/>
              </a:spcBef>
              <a:defRPr sz="1200">
                <a:solidFill>
                  <a:schemeClr val="tx1"/>
                </a:solidFill>
                <a:latin typeface="Times New Roman" pitchFamily="18" charset="0"/>
              </a:defRPr>
            </a:lvl4pPr>
            <a:lvl5pPr marL="2096184" indent="-232909" eaLnBrk="0" hangingPunct="0">
              <a:spcBef>
                <a:spcPct val="30000"/>
              </a:spcBef>
              <a:defRPr sz="1200">
                <a:solidFill>
                  <a:schemeClr val="tx1"/>
                </a:solidFill>
                <a:latin typeface="Times New Roman" pitchFamily="18" charset="0"/>
              </a:defRPr>
            </a:lvl5pPr>
            <a:lvl6pPr marL="2562002" indent="-232909" eaLnBrk="0" fontAlgn="base" hangingPunct="0">
              <a:spcBef>
                <a:spcPct val="30000"/>
              </a:spcBef>
              <a:spcAft>
                <a:spcPct val="0"/>
              </a:spcAft>
              <a:defRPr sz="1200">
                <a:solidFill>
                  <a:schemeClr val="tx1"/>
                </a:solidFill>
                <a:latin typeface="Times New Roman" pitchFamily="18" charset="0"/>
              </a:defRPr>
            </a:lvl6pPr>
            <a:lvl7pPr marL="3027820" indent="-232909" eaLnBrk="0" fontAlgn="base" hangingPunct="0">
              <a:spcBef>
                <a:spcPct val="30000"/>
              </a:spcBef>
              <a:spcAft>
                <a:spcPct val="0"/>
              </a:spcAft>
              <a:defRPr sz="1200">
                <a:solidFill>
                  <a:schemeClr val="tx1"/>
                </a:solidFill>
                <a:latin typeface="Times New Roman" pitchFamily="18" charset="0"/>
              </a:defRPr>
            </a:lvl7pPr>
            <a:lvl8pPr marL="3493639" indent="-232909" eaLnBrk="0" fontAlgn="base" hangingPunct="0">
              <a:spcBef>
                <a:spcPct val="30000"/>
              </a:spcBef>
              <a:spcAft>
                <a:spcPct val="0"/>
              </a:spcAft>
              <a:defRPr sz="1200">
                <a:solidFill>
                  <a:schemeClr val="tx1"/>
                </a:solidFill>
                <a:latin typeface="Times New Roman" pitchFamily="18" charset="0"/>
              </a:defRPr>
            </a:lvl8pPr>
            <a:lvl9pPr marL="3959457" indent="-23290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1FE9971-ACD5-4EB1-8EBB-FC89FCEB0AFF}" type="slidenum">
              <a:rPr lang="en-US" altLang="en-US" smtClean="0"/>
              <a:pPr eaLnBrk="1" hangingPunct="1">
                <a:spcBef>
                  <a:spcPct val="0"/>
                </a:spcBef>
              </a:pPr>
              <a:t>8</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Must lien 18 months from the date of Assessment of April 1</a:t>
            </a:r>
            <a:r>
              <a:rPr lang="en-US" altLang="en-US" baseline="30000" dirty="0"/>
              <a:t>st</a:t>
            </a:r>
            <a:r>
              <a:rPr lang="en-US" altLang="en-US" dirty="0"/>
              <a:t> </a:t>
            </a:r>
          </a:p>
        </p:txBody>
      </p:sp>
    </p:spTree>
    <p:extLst>
      <p:ext uri="{BB962C8B-B14F-4D97-AF65-F5344CB8AC3E}">
        <p14:creationId xmlns:p14="http://schemas.microsoft.com/office/powerpoint/2010/main" val="408252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6955" indent="-291136" eaLnBrk="0" hangingPunct="0">
              <a:spcBef>
                <a:spcPct val="30000"/>
              </a:spcBef>
              <a:defRPr sz="1200">
                <a:solidFill>
                  <a:schemeClr val="tx1"/>
                </a:solidFill>
                <a:latin typeface="Times New Roman" pitchFamily="18" charset="0"/>
              </a:defRPr>
            </a:lvl2pPr>
            <a:lvl3pPr marL="1164546" indent="-232909" eaLnBrk="0" hangingPunct="0">
              <a:spcBef>
                <a:spcPct val="30000"/>
              </a:spcBef>
              <a:defRPr sz="1200">
                <a:solidFill>
                  <a:schemeClr val="tx1"/>
                </a:solidFill>
                <a:latin typeface="Times New Roman" pitchFamily="18" charset="0"/>
              </a:defRPr>
            </a:lvl3pPr>
            <a:lvl4pPr marL="1630366" indent="-232909" eaLnBrk="0" hangingPunct="0">
              <a:spcBef>
                <a:spcPct val="30000"/>
              </a:spcBef>
              <a:defRPr sz="1200">
                <a:solidFill>
                  <a:schemeClr val="tx1"/>
                </a:solidFill>
                <a:latin typeface="Times New Roman" pitchFamily="18" charset="0"/>
              </a:defRPr>
            </a:lvl4pPr>
            <a:lvl5pPr marL="2096184" indent="-232909" eaLnBrk="0" hangingPunct="0">
              <a:spcBef>
                <a:spcPct val="30000"/>
              </a:spcBef>
              <a:defRPr sz="1200">
                <a:solidFill>
                  <a:schemeClr val="tx1"/>
                </a:solidFill>
                <a:latin typeface="Times New Roman" pitchFamily="18" charset="0"/>
              </a:defRPr>
            </a:lvl5pPr>
            <a:lvl6pPr marL="2562002" indent="-232909" eaLnBrk="0" fontAlgn="base" hangingPunct="0">
              <a:spcBef>
                <a:spcPct val="30000"/>
              </a:spcBef>
              <a:spcAft>
                <a:spcPct val="0"/>
              </a:spcAft>
              <a:defRPr sz="1200">
                <a:solidFill>
                  <a:schemeClr val="tx1"/>
                </a:solidFill>
                <a:latin typeface="Times New Roman" pitchFamily="18" charset="0"/>
              </a:defRPr>
            </a:lvl6pPr>
            <a:lvl7pPr marL="3027820" indent="-232909" eaLnBrk="0" fontAlgn="base" hangingPunct="0">
              <a:spcBef>
                <a:spcPct val="30000"/>
              </a:spcBef>
              <a:spcAft>
                <a:spcPct val="0"/>
              </a:spcAft>
              <a:defRPr sz="1200">
                <a:solidFill>
                  <a:schemeClr val="tx1"/>
                </a:solidFill>
                <a:latin typeface="Times New Roman" pitchFamily="18" charset="0"/>
              </a:defRPr>
            </a:lvl7pPr>
            <a:lvl8pPr marL="3493639" indent="-232909" eaLnBrk="0" fontAlgn="base" hangingPunct="0">
              <a:spcBef>
                <a:spcPct val="30000"/>
              </a:spcBef>
              <a:spcAft>
                <a:spcPct val="0"/>
              </a:spcAft>
              <a:defRPr sz="1200">
                <a:solidFill>
                  <a:schemeClr val="tx1"/>
                </a:solidFill>
                <a:latin typeface="Times New Roman" pitchFamily="18" charset="0"/>
              </a:defRPr>
            </a:lvl8pPr>
            <a:lvl9pPr marL="3959457" indent="-23290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1FE9971-ACD5-4EB1-8EBB-FC89FCEB0AFF}" type="slidenum">
              <a:rPr lang="en-US" altLang="en-US" smtClean="0"/>
              <a:pPr eaLnBrk="1" hangingPunct="1">
                <a:spcBef>
                  <a:spcPct val="0"/>
                </a:spcBef>
              </a:pPr>
              <a:t>9</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Must lien 18 months from the date of Assessment of April 1</a:t>
            </a:r>
            <a:r>
              <a:rPr lang="en-US" altLang="en-US" baseline="30000" dirty="0"/>
              <a:t>st</a:t>
            </a:r>
            <a:r>
              <a:rPr lang="en-US" altLang="en-US" dirty="0"/>
              <a:t>  </a:t>
            </a:r>
          </a:p>
          <a:p>
            <a:pPr eaLnBrk="1" hangingPunct="1"/>
            <a:r>
              <a:rPr lang="en-US" altLang="en-US" dirty="0"/>
              <a:t>Prima</a:t>
            </a:r>
            <a:r>
              <a:rPr lang="en-US" altLang="en-US" baseline="0" dirty="0"/>
              <a:t> facie is pronounced </a:t>
            </a:r>
            <a:r>
              <a:rPr lang="en-US" altLang="en-US" i="1" baseline="0" dirty="0"/>
              <a:t>prima </a:t>
            </a:r>
            <a:r>
              <a:rPr lang="en-US" altLang="en-US" i="1" baseline="0" dirty="0" err="1"/>
              <a:t>faysha</a:t>
            </a:r>
            <a:endParaRPr lang="en-US" altLang="en-US" i="1" dirty="0"/>
          </a:p>
        </p:txBody>
      </p:sp>
    </p:spTree>
    <p:extLst>
      <p:ext uri="{BB962C8B-B14F-4D97-AF65-F5344CB8AC3E}">
        <p14:creationId xmlns:p14="http://schemas.microsoft.com/office/powerpoint/2010/main" val="167148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6955" indent="-291136" eaLnBrk="0" hangingPunct="0">
              <a:spcBef>
                <a:spcPct val="30000"/>
              </a:spcBef>
              <a:defRPr sz="1200">
                <a:solidFill>
                  <a:schemeClr val="tx1"/>
                </a:solidFill>
                <a:latin typeface="Times New Roman" pitchFamily="18" charset="0"/>
              </a:defRPr>
            </a:lvl2pPr>
            <a:lvl3pPr marL="1164546" indent="-232909" eaLnBrk="0" hangingPunct="0">
              <a:spcBef>
                <a:spcPct val="30000"/>
              </a:spcBef>
              <a:defRPr sz="1200">
                <a:solidFill>
                  <a:schemeClr val="tx1"/>
                </a:solidFill>
                <a:latin typeface="Times New Roman" pitchFamily="18" charset="0"/>
              </a:defRPr>
            </a:lvl3pPr>
            <a:lvl4pPr marL="1630366" indent="-232909" eaLnBrk="0" hangingPunct="0">
              <a:spcBef>
                <a:spcPct val="30000"/>
              </a:spcBef>
              <a:defRPr sz="1200">
                <a:solidFill>
                  <a:schemeClr val="tx1"/>
                </a:solidFill>
                <a:latin typeface="Times New Roman" pitchFamily="18" charset="0"/>
              </a:defRPr>
            </a:lvl4pPr>
            <a:lvl5pPr marL="2096184" indent="-232909" eaLnBrk="0" hangingPunct="0">
              <a:spcBef>
                <a:spcPct val="30000"/>
              </a:spcBef>
              <a:defRPr sz="1200">
                <a:solidFill>
                  <a:schemeClr val="tx1"/>
                </a:solidFill>
                <a:latin typeface="Times New Roman" pitchFamily="18" charset="0"/>
              </a:defRPr>
            </a:lvl5pPr>
            <a:lvl6pPr marL="2562002" indent="-232909" eaLnBrk="0" fontAlgn="base" hangingPunct="0">
              <a:spcBef>
                <a:spcPct val="30000"/>
              </a:spcBef>
              <a:spcAft>
                <a:spcPct val="0"/>
              </a:spcAft>
              <a:defRPr sz="1200">
                <a:solidFill>
                  <a:schemeClr val="tx1"/>
                </a:solidFill>
                <a:latin typeface="Times New Roman" pitchFamily="18" charset="0"/>
              </a:defRPr>
            </a:lvl6pPr>
            <a:lvl7pPr marL="3027820" indent="-232909" eaLnBrk="0" fontAlgn="base" hangingPunct="0">
              <a:spcBef>
                <a:spcPct val="30000"/>
              </a:spcBef>
              <a:spcAft>
                <a:spcPct val="0"/>
              </a:spcAft>
              <a:defRPr sz="1200">
                <a:solidFill>
                  <a:schemeClr val="tx1"/>
                </a:solidFill>
                <a:latin typeface="Times New Roman" pitchFamily="18" charset="0"/>
              </a:defRPr>
            </a:lvl7pPr>
            <a:lvl8pPr marL="3493639" indent="-232909" eaLnBrk="0" fontAlgn="base" hangingPunct="0">
              <a:spcBef>
                <a:spcPct val="30000"/>
              </a:spcBef>
              <a:spcAft>
                <a:spcPct val="0"/>
              </a:spcAft>
              <a:defRPr sz="1200">
                <a:solidFill>
                  <a:schemeClr val="tx1"/>
                </a:solidFill>
                <a:latin typeface="Times New Roman" pitchFamily="18" charset="0"/>
              </a:defRPr>
            </a:lvl8pPr>
            <a:lvl9pPr marL="3959457" indent="-23290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1FE9971-ACD5-4EB1-8EBB-FC89FCEB0AFF}" type="slidenum">
              <a:rPr lang="en-US" altLang="en-US" smtClean="0"/>
              <a:pPr eaLnBrk="1" hangingPunct="1">
                <a:spcBef>
                  <a:spcPct val="0"/>
                </a:spcBef>
              </a:pPr>
              <a:t>10</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Updated fees are kept on the NHTCA web site.  Show on web site – nhtaxcollectors.org</a:t>
            </a:r>
          </a:p>
        </p:txBody>
      </p:sp>
    </p:spTree>
    <p:extLst>
      <p:ext uri="{BB962C8B-B14F-4D97-AF65-F5344CB8AC3E}">
        <p14:creationId xmlns:p14="http://schemas.microsoft.com/office/powerpoint/2010/main" val="412308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11</a:t>
            </a:fld>
            <a:endParaRPr lang="en-US"/>
          </a:p>
        </p:txBody>
      </p:sp>
    </p:spTree>
    <p:extLst>
      <p:ext uri="{BB962C8B-B14F-4D97-AF65-F5344CB8AC3E}">
        <p14:creationId xmlns:p14="http://schemas.microsoft.com/office/powerpoint/2010/main" val="164287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it is part of your lien principal balance because they are the result of the tax lien and are identifiable at time of lien</a:t>
            </a:r>
          </a:p>
          <a:p>
            <a:r>
              <a:rPr lang="en-US" dirty="0"/>
              <a:t>RSA 80:64 – “lien amount …..fees and cost incident to the tax lien process”</a:t>
            </a:r>
          </a:p>
        </p:txBody>
      </p:sp>
      <p:sp>
        <p:nvSpPr>
          <p:cNvPr id="4" name="Slide Number Placeholder 3"/>
          <p:cNvSpPr>
            <a:spLocks noGrp="1"/>
          </p:cNvSpPr>
          <p:nvPr>
            <p:ph type="sldNum" sz="quarter" idx="10"/>
          </p:nvPr>
        </p:nvSpPr>
        <p:spPr/>
        <p:txBody>
          <a:bodyPr/>
          <a:lstStyle/>
          <a:p>
            <a:pPr>
              <a:defRPr/>
            </a:pPr>
            <a:fld id="{2AA3289F-9C8A-43FA-A5DD-9052F38C84A6}" type="slidenum">
              <a:rPr lang="en-US" smtClean="0"/>
              <a:pPr>
                <a:defRPr/>
              </a:pPr>
              <a:t>12</a:t>
            </a:fld>
            <a:endParaRPr lang="en-US"/>
          </a:p>
        </p:txBody>
      </p:sp>
    </p:spTree>
    <p:extLst>
      <p:ext uri="{BB962C8B-B14F-4D97-AF65-F5344CB8AC3E}">
        <p14:creationId xmlns:p14="http://schemas.microsoft.com/office/powerpoint/2010/main" val="2194170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55AC061-FBBE-4C2A-B393-32F65D808C8E}" type="slidenum">
              <a:rPr lang="en-US"/>
              <a:pPr>
                <a:defRPr/>
              </a:pPr>
              <a:t>‹#›</a:t>
            </a:fld>
            <a:endParaRPr lang="en-US"/>
          </a:p>
        </p:txBody>
      </p:sp>
    </p:spTree>
    <p:extLst>
      <p:ext uri="{BB962C8B-B14F-4D97-AF65-F5344CB8AC3E}">
        <p14:creationId xmlns:p14="http://schemas.microsoft.com/office/powerpoint/2010/main" val="2560317096"/>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D68FB3-76ED-440F-A71B-5F9AE98B83E9}" type="slidenum">
              <a:rPr lang="en-US"/>
              <a:pPr>
                <a:defRPr/>
              </a:pPr>
              <a:t>‹#›</a:t>
            </a:fld>
            <a:endParaRPr lang="en-US"/>
          </a:p>
        </p:txBody>
      </p:sp>
    </p:spTree>
    <p:extLst>
      <p:ext uri="{BB962C8B-B14F-4D97-AF65-F5344CB8AC3E}">
        <p14:creationId xmlns:p14="http://schemas.microsoft.com/office/powerpoint/2010/main" val="26499287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0D99B33-097E-446A-905C-6676B710F2D3}" type="slidenum">
              <a:rPr lang="en-US"/>
              <a:pPr>
                <a:defRPr/>
              </a:pPr>
              <a:t>‹#›</a:t>
            </a:fld>
            <a:endParaRPr lang="en-US"/>
          </a:p>
        </p:txBody>
      </p:sp>
    </p:spTree>
    <p:extLst>
      <p:ext uri="{BB962C8B-B14F-4D97-AF65-F5344CB8AC3E}">
        <p14:creationId xmlns:p14="http://schemas.microsoft.com/office/powerpoint/2010/main" val="40425199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91000"/>
          </a:xfrm>
        </p:spPr>
        <p:txBody>
          <a:bodyPr>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216900" y="6248400"/>
            <a:ext cx="533400" cy="609600"/>
          </a:xfrm>
        </p:spPr>
        <p:txBody>
          <a:bodyPr/>
          <a:lstStyle>
            <a:lvl1pPr>
              <a:defRPr/>
            </a:lvl1pPr>
          </a:lstStyle>
          <a:p>
            <a:pPr>
              <a:defRPr/>
            </a:pPr>
            <a:fld id="{8A719A26-F20B-42E1-B0BC-C3629922699D}" type="slidenum">
              <a:rPr lang="en-US"/>
              <a:pPr>
                <a:defRPr/>
              </a:pPr>
              <a:t>‹#›</a:t>
            </a:fld>
            <a:endParaRPr lang="en-US"/>
          </a:p>
        </p:txBody>
      </p:sp>
    </p:spTree>
    <p:extLst>
      <p:ext uri="{BB962C8B-B14F-4D97-AF65-F5344CB8AC3E}">
        <p14:creationId xmlns:p14="http://schemas.microsoft.com/office/powerpoint/2010/main" val="11914340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921203-18EC-4232-ACAE-9079923A5577}" type="slidenum">
              <a:rPr lang="en-US"/>
              <a:pPr>
                <a:defRPr/>
              </a:pPr>
              <a:t>‹#›</a:t>
            </a:fld>
            <a:endParaRPr lang="en-US"/>
          </a:p>
        </p:txBody>
      </p:sp>
    </p:spTree>
    <p:extLst>
      <p:ext uri="{BB962C8B-B14F-4D97-AF65-F5344CB8AC3E}">
        <p14:creationId xmlns:p14="http://schemas.microsoft.com/office/powerpoint/2010/main" val="22536718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B350CD-C8AA-45E0-B879-0763289EB8F6}" type="slidenum">
              <a:rPr lang="en-US"/>
              <a:pPr>
                <a:defRPr/>
              </a:pPr>
              <a:t>‹#›</a:t>
            </a:fld>
            <a:endParaRPr lang="en-US"/>
          </a:p>
        </p:txBody>
      </p:sp>
    </p:spTree>
    <p:extLst>
      <p:ext uri="{BB962C8B-B14F-4D97-AF65-F5344CB8AC3E}">
        <p14:creationId xmlns:p14="http://schemas.microsoft.com/office/powerpoint/2010/main" val="618413508"/>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841314A-44D0-4044-9456-E0ED101896A5}" type="slidenum">
              <a:rPr lang="en-US"/>
              <a:pPr>
                <a:defRPr/>
              </a:pPr>
              <a:t>‹#›</a:t>
            </a:fld>
            <a:endParaRPr lang="en-US"/>
          </a:p>
        </p:txBody>
      </p:sp>
    </p:spTree>
    <p:extLst>
      <p:ext uri="{BB962C8B-B14F-4D97-AF65-F5344CB8AC3E}">
        <p14:creationId xmlns:p14="http://schemas.microsoft.com/office/powerpoint/2010/main" val="33491589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0EA2491-DD97-48A0-945A-F6983C5046D7}" type="slidenum">
              <a:rPr lang="en-US"/>
              <a:pPr>
                <a:defRPr/>
              </a:pPr>
              <a:t>‹#›</a:t>
            </a:fld>
            <a:endParaRPr lang="en-US"/>
          </a:p>
        </p:txBody>
      </p:sp>
    </p:spTree>
    <p:extLst>
      <p:ext uri="{BB962C8B-B14F-4D97-AF65-F5344CB8AC3E}">
        <p14:creationId xmlns:p14="http://schemas.microsoft.com/office/powerpoint/2010/main" val="17103722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55EC461-CF52-4164-8120-E6EDB6561623}" type="slidenum">
              <a:rPr lang="en-US"/>
              <a:pPr>
                <a:defRPr/>
              </a:pPr>
              <a:t>‹#›</a:t>
            </a:fld>
            <a:endParaRPr lang="en-US"/>
          </a:p>
        </p:txBody>
      </p:sp>
    </p:spTree>
    <p:extLst>
      <p:ext uri="{BB962C8B-B14F-4D97-AF65-F5344CB8AC3E}">
        <p14:creationId xmlns:p14="http://schemas.microsoft.com/office/powerpoint/2010/main" val="39568330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8667779-8C83-44BC-B019-EE410EF31094}" type="slidenum">
              <a:rPr lang="en-US"/>
              <a:pPr>
                <a:defRPr/>
              </a:pPr>
              <a:t>‹#›</a:t>
            </a:fld>
            <a:endParaRPr lang="en-US"/>
          </a:p>
        </p:txBody>
      </p:sp>
    </p:spTree>
    <p:extLst>
      <p:ext uri="{BB962C8B-B14F-4D97-AF65-F5344CB8AC3E}">
        <p14:creationId xmlns:p14="http://schemas.microsoft.com/office/powerpoint/2010/main" val="2957780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18A8D7-CDAB-4530-B0BB-C1DCDEA75C60}" type="slidenum">
              <a:rPr lang="en-US"/>
              <a:pPr>
                <a:defRPr/>
              </a:pPr>
              <a:t>‹#›</a:t>
            </a:fld>
            <a:endParaRPr lang="en-US"/>
          </a:p>
        </p:txBody>
      </p:sp>
    </p:spTree>
    <p:extLst>
      <p:ext uri="{BB962C8B-B14F-4D97-AF65-F5344CB8AC3E}">
        <p14:creationId xmlns:p14="http://schemas.microsoft.com/office/powerpoint/2010/main" val="20557596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F86B354-F22A-4529-9397-EDE981CE50B7}" type="slidenum">
              <a:rPr lang="en-US"/>
              <a:pPr>
                <a:defRPr/>
              </a:pPr>
              <a:t>‹#›</a:t>
            </a:fld>
            <a:endParaRPr lang="en-US"/>
          </a:p>
        </p:txBody>
      </p:sp>
    </p:spTree>
    <p:extLst>
      <p:ext uri="{BB962C8B-B14F-4D97-AF65-F5344CB8AC3E}">
        <p14:creationId xmlns:p14="http://schemas.microsoft.com/office/powerpoint/2010/main" val="25389104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1AC50AC-A7CB-47A7-9376-1F7D708E166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54" r:id="rId1"/>
    <p:sldLayoutId id="2147483846" r:id="rId2"/>
    <p:sldLayoutId id="2147483855" r:id="rId3"/>
    <p:sldLayoutId id="2147483847" r:id="rId4"/>
    <p:sldLayoutId id="2147483848" r:id="rId5"/>
    <p:sldLayoutId id="2147483849" r:id="rId6"/>
    <p:sldLayoutId id="2147483850" r:id="rId7"/>
    <p:sldLayoutId id="2147483851" r:id="rId8"/>
    <p:sldLayoutId id="2147483856" r:id="rId9"/>
    <p:sldLayoutId id="2147483852" r:id="rId10"/>
    <p:sldLayoutId id="2147483853" r:id="rId11"/>
    <p:sldLayoutId id="2147483857" r:id="rId12"/>
  </p:sldLayoutIdLst>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pixabay.com/en/elephant-proboscis-shield-reminder-27990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justintarte.com/2013/06/dont-forget.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ctrTitle"/>
          </p:nvPr>
        </p:nvSpPr>
        <p:spPr/>
        <p:txBody>
          <a:bodyPr/>
          <a:lstStyle/>
          <a:p>
            <a:pPr algn="ctr" eaLnBrk="1" fontAlgn="auto" hangingPunct="1">
              <a:spcAft>
                <a:spcPts val="0"/>
              </a:spcAft>
              <a:defRPr/>
            </a:pPr>
            <a:r>
              <a:rPr lang="en-US" dirty="0"/>
              <a:t>Property Tax Lien &amp; Deed Overview	</a:t>
            </a:r>
          </a:p>
        </p:txBody>
      </p:sp>
      <p:sp>
        <p:nvSpPr>
          <p:cNvPr id="21507" name="Rectangle 3"/>
          <p:cNvSpPr>
            <a:spLocks noGrp="1" noChangeArrowheads="1"/>
          </p:cNvSpPr>
          <p:nvPr>
            <p:ph type="subTitle" idx="1"/>
          </p:nvPr>
        </p:nvSpPr>
        <p:spPr>
          <a:xfrm>
            <a:off x="914400" y="5638800"/>
            <a:ext cx="7854950" cy="581026"/>
          </a:xfrm>
        </p:spPr>
        <p:txBody>
          <a:bodyPr/>
          <a:lstStyle/>
          <a:p>
            <a:pPr marR="0" eaLnBrk="1" hangingPunct="1"/>
            <a:r>
              <a:rPr lang="en-US" altLang="en-US" dirty="0"/>
              <a:t>2023 Annual Conference</a:t>
            </a:r>
          </a:p>
          <a:p>
            <a:pPr marR="0" eaLnBrk="1" hangingPunct="1"/>
            <a:endParaRPr lang="en-US" altLang="en-US" dirty="0"/>
          </a:p>
          <a:p>
            <a:pPr marR="0" eaLnBrk="1" hangingPunct="1"/>
            <a:endParaRPr lang="en-US" altLang="en-US" dirty="0"/>
          </a:p>
          <a:p>
            <a:pPr marR="0" eaLnBrk="1" hangingPunct="1"/>
            <a:endParaRPr lang="en-US" altLang="en-US" dirty="0"/>
          </a:p>
        </p:txBody>
      </p:sp>
      <p:sp>
        <p:nvSpPr>
          <p:cNvPr id="2" name="Slide Number Placeholder 1">
            <a:extLst>
              <a:ext uri="{FF2B5EF4-FFF2-40B4-BE49-F238E27FC236}">
                <a16:creationId xmlns:a16="http://schemas.microsoft.com/office/drawing/2014/main" id="{B5D660FE-BD8C-4120-A85F-6B24F7A3EF2C}"/>
              </a:ext>
            </a:extLst>
          </p:cNvPr>
          <p:cNvSpPr>
            <a:spLocks noGrp="1"/>
          </p:cNvSpPr>
          <p:nvPr>
            <p:ph type="sldNum" sz="quarter" idx="12"/>
          </p:nvPr>
        </p:nvSpPr>
        <p:spPr/>
        <p:txBody>
          <a:bodyPr/>
          <a:lstStyle/>
          <a:p>
            <a:pPr>
              <a:defRPr/>
            </a:pPr>
            <a:fld id="{055AC061-FBBE-4C2A-B393-32F65D808C8E}" type="slidenum">
              <a:rPr lang="en-US" smtClean="0"/>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a:xfrm>
            <a:off x="457200" y="870626"/>
            <a:ext cx="8229600" cy="1143000"/>
          </a:xfrm>
        </p:spPr>
        <p:txBody>
          <a:bodyPr/>
          <a:lstStyle/>
          <a:p>
            <a:pPr algn="ctr" eaLnBrk="1" hangingPunct="1"/>
            <a:r>
              <a:rPr lang="en-US" altLang="en-US" sz="4000" b="1" dirty="0"/>
              <a:t>RSA 80:60, 80:81 Owner Notice of Lien Fees</a:t>
            </a:r>
          </a:p>
        </p:txBody>
      </p:sp>
      <p:sp>
        <p:nvSpPr>
          <p:cNvPr id="28675" name="Rectangle 3"/>
          <p:cNvSpPr>
            <a:spLocks noGrp="1" noChangeArrowheads="1"/>
          </p:cNvSpPr>
          <p:nvPr>
            <p:ph idx="1"/>
          </p:nvPr>
        </p:nvSpPr>
        <p:spPr>
          <a:xfrm>
            <a:off x="533400" y="1981200"/>
            <a:ext cx="8153400" cy="4495800"/>
          </a:xfrm>
        </p:spPr>
        <p:txBody>
          <a:bodyPr/>
          <a:lstStyle/>
          <a:p>
            <a:pPr marL="0" indent="0" eaLnBrk="1" hangingPunct="1">
              <a:lnSpc>
                <a:spcPct val="90000"/>
              </a:lnSpc>
              <a:buNone/>
            </a:pPr>
            <a:endParaRPr lang="en-US" altLang="en-US" sz="2000" dirty="0"/>
          </a:p>
          <a:p>
            <a:pPr marL="0" indent="0" eaLnBrk="1" hangingPunct="1">
              <a:lnSpc>
                <a:spcPct val="90000"/>
              </a:lnSpc>
              <a:buNone/>
            </a:pPr>
            <a:r>
              <a:rPr lang="en-US" altLang="en-US" sz="2800" dirty="0"/>
              <a:t>Property owner Notice Fee: $10.00</a:t>
            </a:r>
          </a:p>
          <a:p>
            <a:pPr marL="0" indent="0" eaLnBrk="1" hangingPunct="1">
              <a:lnSpc>
                <a:spcPct val="90000"/>
              </a:lnSpc>
              <a:buNone/>
            </a:pPr>
            <a:r>
              <a:rPr lang="en-US" altLang="en-US" sz="2800" dirty="0"/>
              <a:t>	- Collector’s Fee per parcel:  $2.00</a:t>
            </a:r>
          </a:p>
          <a:p>
            <a:pPr marL="0" indent="0" eaLnBrk="1" hangingPunct="1">
              <a:lnSpc>
                <a:spcPct val="90000"/>
              </a:lnSpc>
              <a:buNone/>
            </a:pPr>
            <a:r>
              <a:rPr lang="en-US" altLang="en-US" sz="2800" dirty="0"/>
              <a:t>	- Certified Mail Fee: $8.56</a:t>
            </a:r>
          </a:p>
          <a:p>
            <a:pPr marL="0" indent="0" eaLnBrk="1" hangingPunct="1">
              <a:lnSpc>
                <a:spcPct val="90000"/>
              </a:lnSpc>
              <a:buNone/>
            </a:pPr>
            <a:r>
              <a:rPr lang="en-US" altLang="en-US" sz="2800" dirty="0"/>
              <a:t>	- Printing Fee: $1.44</a:t>
            </a:r>
          </a:p>
          <a:p>
            <a:pPr marL="0" indent="0" eaLnBrk="1" hangingPunct="1">
              <a:lnSpc>
                <a:spcPct val="90000"/>
              </a:lnSpc>
              <a:buNone/>
            </a:pPr>
            <a:endParaRPr lang="en-US" altLang="en-US" sz="2800" dirty="0"/>
          </a:p>
          <a:p>
            <a:pPr marL="0" indent="0" eaLnBrk="1" hangingPunct="1">
              <a:lnSpc>
                <a:spcPct val="90000"/>
              </a:lnSpc>
              <a:buNone/>
            </a:pPr>
            <a:r>
              <a:rPr lang="en-US" altLang="en-US" sz="2800" b="1" dirty="0"/>
              <a:t>NOTE:</a:t>
            </a:r>
            <a:r>
              <a:rPr lang="en-US" altLang="en-US" sz="2800" dirty="0"/>
              <a:t> Fees subject to adjustment if postage rates change.</a:t>
            </a:r>
          </a:p>
          <a:p>
            <a:pPr marL="0" indent="0" eaLnBrk="1" hangingPunct="1">
              <a:lnSpc>
                <a:spcPct val="90000"/>
              </a:lnSpc>
              <a:buNone/>
            </a:pPr>
            <a:endParaRPr lang="en-US" altLang="en-US" sz="2000" dirty="0"/>
          </a:p>
          <a:p>
            <a:pPr marL="0" indent="0" eaLnBrk="1" hangingPunct="1">
              <a:lnSpc>
                <a:spcPct val="90000"/>
              </a:lnSpc>
              <a:buNone/>
            </a:pPr>
            <a:r>
              <a:rPr lang="en-US" sz="2800" i="1" dirty="0">
                <a:latin typeface="+mn-lt"/>
              </a:rPr>
              <a:t>To be added to parcel BEFORE execution of lien.</a:t>
            </a:r>
          </a:p>
          <a:p>
            <a:pPr marL="0" indent="0" eaLnBrk="1" hangingPunct="1">
              <a:lnSpc>
                <a:spcPct val="90000"/>
              </a:lnSpc>
              <a:buNone/>
            </a:pPr>
            <a:endParaRPr lang="en-US" altLang="en-US" sz="1600" b="1" dirty="0"/>
          </a:p>
          <a:p>
            <a:pPr marL="0" indent="0" eaLnBrk="1" hangingPunct="1">
              <a:lnSpc>
                <a:spcPct val="90000"/>
              </a:lnSpc>
              <a:buNone/>
            </a:pPr>
            <a:endParaRPr lang="en-US" altLang="en-US" sz="2000" b="1" dirty="0">
              <a:solidFill>
                <a:srgbClr val="FF0000"/>
              </a:solidFill>
            </a:endParaRPr>
          </a:p>
        </p:txBody>
      </p:sp>
      <p:sp>
        <p:nvSpPr>
          <p:cNvPr id="5" name="Slide Number Placeholder 4">
            <a:extLst>
              <a:ext uri="{FF2B5EF4-FFF2-40B4-BE49-F238E27FC236}">
                <a16:creationId xmlns:a16="http://schemas.microsoft.com/office/drawing/2014/main" id="{87A62DB5-E033-481D-B308-08A4C4DFF5D5}"/>
              </a:ext>
            </a:extLst>
          </p:cNvPr>
          <p:cNvSpPr>
            <a:spLocks noGrp="1"/>
          </p:cNvSpPr>
          <p:nvPr>
            <p:ph type="sldNum" sz="quarter" idx="12"/>
          </p:nvPr>
        </p:nvSpPr>
        <p:spPr/>
        <p:txBody>
          <a:bodyPr/>
          <a:lstStyle/>
          <a:p>
            <a:pPr>
              <a:defRPr/>
            </a:pPr>
            <a:fld id="{39921203-18EC-4232-ACAE-9079923A5577}" type="slidenum">
              <a:rPr lang="en-US" smtClean="0"/>
              <a:pPr>
                <a:defRPr/>
              </a:pPr>
              <a:t>10</a:t>
            </a:fld>
            <a:endParaRPr lang="en-US"/>
          </a:p>
        </p:txBody>
      </p:sp>
    </p:spTree>
    <p:extLst>
      <p:ext uri="{BB962C8B-B14F-4D97-AF65-F5344CB8AC3E}">
        <p14:creationId xmlns:p14="http://schemas.microsoft.com/office/powerpoint/2010/main" val="35981711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a:xfrm>
            <a:off x="457200" y="2286000"/>
            <a:ext cx="8637588" cy="533400"/>
          </a:xfrm>
        </p:spPr>
        <p:txBody>
          <a:bodyPr/>
          <a:lstStyle/>
          <a:p>
            <a:pPr eaLnBrk="1" hangingPunct="1"/>
            <a:r>
              <a:rPr lang="en-US" altLang="en-US" sz="2800" dirty="0"/>
              <a:t>RSA 80:61.  Affidavit of Execution of Real Estate Tax Lien</a:t>
            </a:r>
          </a:p>
        </p:txBody>
      </p:sp>
      <p:sp>
        <p:nvSpPr>
          <p:cNvPr id="30723" name="Rectangle 3"/>
          <p:cNvSpPr>
            <a:spLocks noGrp="1" noChangeArrowheads="1"/>
          </p:cNvSpPr>
          <p:nvPr>
            <p:ph idx="1"/>
          </p:nvPr>
        </p:nvSpPr>
        <p:spPr>
          <a:xfrm>
            <a:off x="457200" y="2971800"/>
            <a:ext cx="8229600" cy="3352800"/>
          </a:xfrm>
        </p:spPr>
        <p:txBody>
          <a:bodyPr/>
          <a:lstStyle/>
          <a:p>
            <a:pPr eaLnBrk="1" hangingPunct="1"/>
            <a:r>
              <a:rPr lang="en-US" altLang="en-US" sz="2000" dirty="0"/>
              <a:t>An </a:t>
            </a:r>
            <a:r>
              <a:rPr lang="en-US" altLang="en-US" sz="2000" b="1" dirty="0"/>
              <a:t>affidavit</a:t>
            </a:r>
            <a:r>
              <a:rPr lang="en-US" altLang="en-US" sz="2000" dirty="0"/>
              <a:t> of the execution of the tax lien to the municipality, county or state shall be </a:t>
            </a:r>
            <a:r>
              <a:rPr lang="en-US" altLang="en-US" sz="2000" i="1" u="sng" dirty="0"/>
              <a:t>delivered to the </a:t>
            </a:r>
            <a:r>
              <a:rPr lang="en-US" altLang="en-US" sz="2000" b="1" i="1" u="sng" dirty="0"/>
              <a:t>municipality</a:t>
            </a:r>
            <a:r>
              <a:rPr lang="en-US" altLang="en-US" sz="2000" i="1" u="sng" dirty="0"/>
              <a:t> </a:t>
            </a:r>
            <a:r>
              <a:rPr lang="en-US" altLang="en-US" sz="2000" dirty="0"/>
              <a:t>by the tax collector on the </a:t>
            </a:r>
            <a:r>
              <a:rPr lang="en-US" altLang="en-US" sz="2000" i="1" u="sng" dirty="0"/>
              <a:t>day following the last date for payment of taxes </a:t>
            </a:r>
            <a:r>
              <a:rPr lang="en-US" altLang="en-US" sz="2000" dirty="0"/>
              <a:t>as stated in the notice given in RSA 80:60.</a:t>
            </a:r>
          </a:p>
          <a:p>
            <a:pPr eaLnBrk="1" hangingPunct="1"/>
            <a:r>
              <a:rPr lang="en-US" altLang="en-US" sz="2000" dirty="0"/>
              <a:t>The collector shall </a:t>
            </a:r>
            <a:r>
              <a:rPr lang="en-US" altLang="en-US" sz="2000" b="1" dirty="0"/>
              <a:t>execute</a:t>
            </a:r>
            <a:r>
              <a:rPr lang="en-US" altLang="en-US" sz="2000" dirty="0"/>
              <a:t> to the municipality, county or state only a </a:t>
            </a:r>
            <a:r>
              <a:rPr lang="en-US" altLang="en-US" sz="2000" i="1" u="sng" dirty="0"/>
              <a:t>100% common and undivided interest </a:t>
            </a:r>
            <a:r>
              <a:rPr lang="en-US" altLang="en-US" sz="2000" dirty="0"/>
              <a:t>in the property and no portion thereof shall be executed in severalty by metes and bounds; provided, however, that where distinct interests in the property have been separately assessed, the tax lien shall be </a:t>
            </a:r>
            <a:r>
              <a:rPr lang="en-US" altLang="en-US" sz="2000" i="1" u="sng" dirty="0"/>
              <a:t>for 100% of the separate distinct interest</a:t>
            </a:r>
            <a:r>
              <a:rPr lang="en-US" altLang="en-US" sz="2000" dirty="0"/>
              <a:t> upon which the taxes have not been paid.</a:t>
            </a:r>
          </a:p>
        </p:txBody>
      </p:sp>
      <p:sp>
        <p:nvSpPr>
          <p:cNvPr id="2" name="TextBox 1">
            <a:extLst>
              <a:ext uri="{FF2B5EF4-FFF2-40B4-BE49-F238E27FC236}">
                <a16:creationId xmlns:a16="http://schemas.microsoft.com/office/drawing/2014/main" id="{B58C5D85-A606-4D71-81B0-B3A13137FBB0}"/>
              </a:ext>
            </a:extLst>
          </p:cNvPr>
          <p:cNvSpPr txBox="1"/>
          <p:nvPr/>
        </p:nvSpPr>
        <p:spPr>
          <a:xfrm>
            <a:off x="457200" y="962561"/>
            <a:ext cx="7924800" cy="861774"/>
          </a:xfrm>
          <a:prstGeom prst="rect">
            <a:avLst/>
          </a:prstGeom>
          <a:noFill/>
        </p:spPr>
        <p:txBody>
          <a:bodyPr wrap="square" rtlCol="0">
            <a:spAutoFit/>
          </a:bodyPr>
          <a:lstStyle/>
          <a:p>
            <a:pPr algn="ctr"/>
            <a:r>
              <a:rPr lang="en-US" sz="5000" b="1" dirty="0">
                <a:solidFill>
                  <a:schemeClr val="accent1">
                    <a:lumMod val="50000"/>
                  </a:schemeClr>
                </a:solidFill>
                <a:latin typeface="+mj-lt"/>
              </a:rPr>
              <a:t>Execute 2022 Levy Tax Lien</a:t>
            </a:r>
          </a:p>
        </p:txBody>
      </p:sp>
      <p:sp>
        <p:nvSpPr>
          <p:cNvPr id="3" name="Slide Number Placeholder 2">
            <a:extLst>
              <a:ext uri="{FF2B5EF4-FFF2-40B4-BE49-F238E27FC236}">
                <a16:creationId xmlns:a16="http://schemas.microsoft.com/office/drawing/2014/main" id="{CE16EA56-4A2A-46CD-A11E-76C21EFEE990}"/>
              </a:ext>
            </a:extLst>
          </p:cNvPr>
          <p:cNvSpPr>
            <a:spLocks noGrp="1"/>
          </p:cNvSpPr>
          <p:nvPr>
            <p:ph type="sldNum" sz="quarter" idx="12"/>
          </p:nvPr>
        </p:nvSpPr>
        <p:spPr/>
        <p:txBody>
          <a:bodyPr/>
          <a:lstStyle/>
          <a:p>
            <a:pPr>
              <a:defRPr/>
            </a:pPr>
            <a:fld id="{39921203-18EC-4232-ACAE-9079923A5577}" type="slidenum">
              <a:rPr lang="en-US" smtClean="0"/>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a:xfrm>
            <a:off x="473755" y="1546086"/>
            <a:ext cx="7527245" cy="924351"/>
          </a:xfrm>
        </p:spPr>
        <p:txBody>
          <a:bodyPr/>
          <a:lstStyle/>
          <a:p>
            <a:pPr eaLnBrk="1" hangingPunct="1"/>
            <a:r>
              <a:rPr lang="en-US" altLang="en-US" sz="3200" dirty="0">
                <a:latin typeface="+mn-lt"/>
              </a:rPr>
              <a:t>RSA 80:81 </a:t>
            </a:r>
          </a:p>
        </p:txBody>
      </p:sp>
      <p:sp>
        <p:nvSpPr>
          <p:cNvPr id="30723" name="Rectangle 3"/>
          <p:cNvSpPr>
            <a:spLocks noGrp="1" noChangeArrowheads="1"/>
          </p:cNvSpPr>
          <p:nvPr>
            <p:ph idx="1"/>
          </p:nvPr>
        </p:nvSpPr>
        <p:spPr>
          <a:xfrm>
            <a:off x="228600" y="2470437"/>
            <a:ext cx="8440423" cy="2743200"/>
          </a:xfrm>
        </p:spPr>
        <p:txBody>
          <a:bodyPr/>
          <a:lstStyle/>
          <a:p>
            <a:pPr marL="0" indent="0" eaLnBrk="1" hangingPunct="1">
              <a:buNone/>
            </a:pPr>
            <a:r>
              <a:rPr lang="en-US" altLang="en-US" sz="2000" dirty="0">
                <a:solidFill>
                  <a:schemeClr val="tx2">
                    <a:lumMod val="75000"/>
                  </a:schemeClr>
                </a:solidFill>
              </a:rPr>
              <a:t>(I. c) </a:t>
            </a:r>
            <a:r>
              <a:rPr lang="en-US" altLang="en-US" sz="2000" dirty="0"/>
              <a:t>Collectors Fee for executing  1</a:t>
            </a:r>
            <a:r>
              <a:rPr lang="en-US" altLang="en-US" sz="2000" baseline="30000" dirty="0"/>
              <a:t>st</a:t>
            </a:r>
            <a:r>
              <a:rPr lang="en-US" altLang="en-US" sz="2000" dirty="0"/>
              <a:t> parcel = $10</a:t>
            </a:r>
          </a:p>
          <a:p>
            <a:pPr marL="0" indent="0" eaLnBrk="1" hangingPunct="1">
              <a:buNone/>
            </a:pPr>
            <a:r>
              <a:rPr lang="en-US" altLang="en-US" sz="2000" dirty="0">
                <a:solidFill>
                  <a:schemeClr val="tx2">
                    <a:lumMod val="75000"/>
                  </a:schemeClr>
                </a:solidFill>
              </a:rPr>
              <a:t>(I. d) </a:t>
            </a:r>
            <a:r>
              <a:rPr lang="en-US" altLang="en-US" sz="2000" dirty="0"/>
              <a:t>Collectors Fee per parcel  1</a:t>
            </a:r>
            <a:r>
              <a:rPr lang="en-US" altLang="en-US" sz="2000" baseline="30000" dirty="0"/>
              <a:t>st</a:t>
            </a:r>
            <a:r>
              <a:rPr lang="en-US" altLang="en-US" sz="2000" dirty="0"/>
              <a:t> parcel = $2  2</a:t>
            </a:r>
            <a:r>
              <a:rPr lang="en-US" altLang="en-US" sz="2000" baseline="30000" dirty="0"/>
              <a:t>nd</a:t>
            </a:r>
            <a:r>
              <a:rPr lang="en-US" altLang="en-US" sz="2000" dirty="0"/>
              <a:t> parcel = $2</a:t>
            </a:r>
          </a:p>
          <a:p>
            <a:pPr marL="0" indent="0" eaLnBrk="1" hangingPunct="1">
              <a:buNone/>
            </a:pPr>
            <a:r>
              <a:rPr lang="en-US" altLang="en-US" sz="2000" dirty="0">
                <a:solidFill>
                  <a:schemeClr val="tx2">
                    <a:lumMod val="75000"/>
                  </a:schemeClr>
                </a:solidFill>
              </a:rPr>
              <a:t>(I. e) </a:t>
            </a:r>
            <a:r>
              <a:rPr lang="en-US" altLang="en-US" sz="2000" dirty="0"/>
              <a:t>Collectors Fee recording at Reg of Deeds  1</a:t>
            </a:r>
            <a:r>
              <a:rPr lang="en-US" altLang="en-US" sz="2000" baseline="30000" dirty="0"/>
              <a:t>st</a:t>
            </a:r>
            <a:r>
              <a:rPr lang="en-US" altLang="en-US" sz="2000" dirty="0"/>
              <a:t> parcel = $2  2</a:t>
            </a:r>
            <a:r>
              <a:rPr lang="en-US" altLang="en-US" sz="2000" baseline="30000" dirty="0"/>
              <a:t>nd</a:t>
            </a:r>
            <a:r>
              <a:rPr lang="en-US" altLang="en-US" sz="2000" dirty="0"/>
              <a:t> parcel = $2</a:t>
            </a:r>
          </a:p>
          <a:p>
            <a:pPr marL="0" indent="0" eaLnBrk="1" hangingPunct="1">
              <a:buNone/>
            </a:pPr>
            <a:r>
              <a:rPr lang="en-US" altLang="en-US" sz="2000" dirty="0">
                <a:solidFill>
                  <a:schemeClr val="tx2">
                    <a:lumMod val="75000"/>
                  </a:schemeClr>
                </a:solidFill>
              </a:rPr>
              <a:t>(II) </a:t>
            </a:r>
            <a:r>
              <a:rPr lang="en-US" altLang="en-US" sz="2000" dirty="0"/>
              <a:t>Incidental Expenses  1</a:t>
            </a:r>
            <a:r>
              <a:rPr lang="en-US" altLang="en-US" sz="2000" baseline="30000" dirty="0"/>
              <a:t>st</a:t>
            </a:r>
            <a:r>
              <a:rPr lang="en-US" altLang="en-US" sz="2000" dirty="0"/>
              <a:t> parcel = $1.00</a:t>
            </a:r>
          </a:p>
          <a:p>
            <a:pPr marL="0" indent="0" eaLnBrk="1" hangingPunct="1">
              <a:buNone/>
            </a:pPr>
            <a:r>
              <a:rPr lang="en-US" altLang="en-US" sz="3200" dirty="0">
                <a:solidFill>
                  <a:schemeClr val="tx2">
                    <a:lumMod val="75000"/>
                  </a:schemeClr>
                </a:solidFill>
              </a:rPr>
              <a:t>  RSA 80:82</a:t>
            </a:r>
          </a:p>
          <a:p>
            <a:pPr marL="0" indent="0" eaLnBrk="1" hangingPunct="1">
              <a:buNone/>
            </a:pPr>
            <a:r>
              <a:rPr lang="en-US" altLang="en-US" sz="2000" dirty="0">
                <a:solidFill>
                  <a:schemeClr val="tx2">
                    <a:lumMod val="75000"/>
                  </a:schemeClr>
                </a:solidFill>
              </a:rPr>
              <a:t>(I. a) </a:t>
            </a:r>
            <a:r>
              <a:rPr lang="en-US" altLang="en-US" sz="2000" dirty="0"/>
              <a:t>Registry of Deeds Fee  1</a:t>
            </a:r>
            <a:r>
              <a:rPr lang="en-US" altLang="en-US" sz="2000" baseline="30000" dirty="0"/>
              <a:t>st</a:t>
            </a:r>
            <a:r>
              <a:rPr lang="en-US" altLang="en-US" sz="2000" dirty="0"/>
              <a:t> parcel = $2  2</a:t>
            </a:r>
            <a:r>
              <a:rPr lang="en-US" altLang="en-US" sz="2000" baseline="30000" dirty="0"/>
              <a:t>nd</a:t>
            </a:r>
            <a:r>
              <a:rPr lang="en-US" altLang="en-US" sz="2000" dirty="0"/>
              <a:t> parcel = $2</a:t>
            </a:r>
          </a:p>
          <a:p>
            <a:pPr marL="0" indent="0" eaLnBrk="1" hangingPunct="1">
              <a:buNone/>
            </a:pPr>
            <a:r>
              <a:rPr lang="en-US" altLang="en-US" sz="2000" dirty="0">
                <a:solidFill>
                  <a:schemeClr val="tx2">
                    <a:lumMod val="75000"/>
                  </a:schemeClr>
                </a:solidFill>
              </a:rPr>
              <a:t>(I. b) </a:t>
            </a:r>
            <a:r>
              <a:rPr lang="en-US" altLang="en-US" sz="2000" dirty="0"/>
              <a:t>Registry of Deeds Redemption fee 1</a:t>
            </a:r>
            <a:r>
              <a:rPr lang="en-US" altLang="en-US" sz="2000" baseline="30000" dirty="0"/>
              <a:t>st</a:t>
            </a:r>
            <a:r>
              <a:rPr lang="en-US" altLang="en-US" sz="2000" dirty="0"/>
              <a:t> parcel = $2  2</a:t>
            </a:r>
            <a:r>
              <a:rPr lang="en-US" altLang="en-US" sz="2000" baseline="30000" dirty="0"/>
              <a:t>nd</a:t>
            </a:r>
            <a:r>
              <a:rPr lang="en-US" altLang="en-US" sz="2000" dirty="0"/>
              <a:t> parcel = $2</a:t>
            </a:r>
          </a:p>
          <a:p>
            <a:pPr marL="0" indent="0" eaLnBrk="1" hangingPunct="1">
              <a:buNone/>
            </a:pPr>
            <a:endParaRPr lang="en-US" altLang="en-US" sz="1000" b="1" dirty="0"/>
          </a:p>
        </p:txBody>
      </p:sp>
      <p:sp>
        <p:nvSpPr>
          <p:cNvPr id="2" name="TextBox 1">
            <a:extLst>
              <a:ext uri="{FF2B5EF4-FFF2-40B4-BE49-F238E27FC236}">
                <a16:creationId xmlns:a16="http://schemas.microsoft.com/office/drawing/2014/main" id="{B58C5D85-A606-4D71-81B0-B3A13137FBB0}"/>
              </a:ext>
            </a:extLst>
          </p:cNvPr>
          <p:cNvSpPr txBox="1"/>
          <p:nvPr/>
        </p:nvSpPr>
        <p:spPr>
          <a:xfrm>
            <a:off x="406121" y="601165"/>
            <a:ext cx="7924800" cy="1631216"/>
          </a:xfrm>
          <a:prstGeom prst="rect">
            <a:avLst/>
          </a:prstGeom>
          <a:noFill/>
        </p:spPr>
        <p:txBody>
          <a:bodyPr wrap="square" rtlCol="0">
            <a:spAutoFit/>
          </a:bodyPr>
          <a:lstStyle/>
          <a:p>
            <a:pPr algn="ctr"/>
            <a:r>
              <a:rPr lang="en-US" sz="5000" b="1" dirty="0">
                <a:solidFill>
                  <a:schemeClr val="accent1">
                    <a:lumMod val="50000"/>
                  </a:schemeClr>
                </a:solidFill>
                <a:latin typeface="+mj-lt"/>
              </a:rPr>
              <a:t>Execute 2022 Levy </a:t>
            </a:r>
          </a:p>
          <a:p>
            <a:pPr algn="ctr"/>
            <a:r>
              <a:rPr lang="en-US" sz="5000" b="1" dirty="0">
                <a:solidFill>
                  <a:schemeClr val="accent1">
                    <a:lumMod val="50000"/>
                  </a:schemeClr>
                </a:solidFill>
                <a:latin typeface="+mj-lt"/>
              </a:rPr>
              <a:t>Tax Lien - Fees</a:t>
            </a:r>
          </a:p>
        </p:txBody>
      </p:sp>
      <p:sp>
        <p:nvSpPr>
          <p:cNvPr id="3" name="TextBox 2">
            <a:extLst>
              <a:ext uri="{FF2B5EF4-FFF2-40B4-BE49-F238E27FC236}">
                <a16:creationId xmlns:a16="http://schemas.microsoft.com/office/drawing/2014/main" id="{C7CC094E-51C9-4CF8-ABE4-13F5BFFBBB5D}"/>
              </a:ext>
            </a:extLst>
          </p:cNvPr>
          <p:cNvSpPr txBox="1"/>
          <p:nvPr/>
        </p:nvSpPr>
        <p:spPr>
          <a:xfrm>
            <a:off x="76200" y="6007387"/>
            <a:ext cx="9067800" cy="584775"/>
          </a:xfrm>
          <a:prstGeom prst="rect">
            <a:avLst/>
          </a:prstGeom>
          <a:noFill/>
        </p:spPr>
        <p:txBody>
          <a:bodyPr wrap="square" rtlCol="0">
            <a:spAutoFit/>
          </a:bodyPr>
          <a:lstStyle/>
          <a:p>
            <a:r>
              <a:rPr lang="en-US" sz="3200" i="1" dirty="0">
                <a:latin typeface="+mn-lt"/>
              </a:rPr>
              <a:t>*</a:t>
            </a:r>
            <a:r>
              <a:rPr lang="en-US" sz="3000" i="1" dirty="0">
                <a:latin typeface="+mn-lt"/>
              </a:rPr>
              <a:t>To be added to parcel AT TIME OF execution of lien.</a:t>
            </a:r>
          </a:p>
        </p:txBody>
      </p:sp>
      <p:sp>
        <p:nvSpPr>
          <p:cNvPr id="4" name="Slide Number Placeholder 3">
            <a:extLst>
              <a:ext uri="{FF2B5EF4-FFF2-40B4-BE49-F238E27FC236}">
                <a16:creationId xmlns:a16="http://schemas.microsoft.com/office/drawing/2014/main" id="{2FBADE9C-F7E2-42FD-BA0F-37E69FB4A8E0}"/>
              </a:ext>
            </a:extLst>
          </p:cNvPr>
          <p:cNvSpPr>
            <a:spLocks noGrp="1"/>
          </p:cNvSpPr>
          <p:nvPr>
            <p:ph type="sldNum" sz="quarter" idx="12"/>
          </p:nvPr>
        </p:nvSpPr>
        <p:spPr/>
        <p:txBody>
          <a:bodyPr/>
          <a:lstStyle/>
          <a:p>
            <a:pPr>
              <a:defRPr/>
            </a:pPr>
            <a:fld id="{39921203-18EC-4232-ACAE-9079923A5577}" type="slidenum">
              <a:rPr lang="en-US" smtClean="0"/>
              <a:pPr>
                <a:defRPr/>
              </a:pPr>
              <a:t>12</a:t>
            </a:fld>
            <a:endParaRPr lang="en-US"/>
          </a:p>
        </p:txBody>
      </p:sp>
    </p:spTree>
    <p:extLst>
      <p:ext uri="{BB962C8B-B14F-4D97-AF65-F5344CB8AC3E}">
        <p14:creationId xmlns:p14="http://schemas.microsoft.com/office/powerpoint/2010/main" val="42345689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514350" y="371477"/>
            <a:ext cx="8229600" cy="1143000"/>
          </a:xfrm>
        </p:spPr>
        <p:txBody>
          <a:bodyPr/>
          <a:lstStyle/>
          <a:p>
            <a:pPr algn="ctr" eaLnBrk="1" hangingPunct="1"/>
            <a:r>
              <a:rPr lang="en-US" altLang="en-US" b="1" dirty="0"/>
              <a:t>RSA 80:64.  Report of Tax Lien</a:t>
            </a:r>
          </a:p>
        </p:txBody>
      </p:sp>
      <p:sp>
        <p:nvSpPr>
          <p:cNvPr id="31747" name="Rectangle 3"/>
          <p:cNvSpPr>
            <a:spLocks noGrp="1" noChangeArrowheads="1"/>
          </p:cNvSpPr>
          <p:nvPr>
            <p:ph idx="1"/>
          </p:nvPr>
        </p:nvSpPr>
        <p:spPr>
          <a:xfrm>
            <a:off x="266701" y="1847851"/>
            <a:ext cx="5981699" cy="3333749"/>
          </a:xfrm>
        </p:spPr>
        <p:txBody>
          <a:bodyPr/>
          <a:lstStyle/>
          <a:p>
            <a:pPr eaLnBrk="1" hangingPunct="1">
              <a:lnSpc>
                <a:spcPct val="90000"/>
              </a:lnSpc>
            </a:pPr>
            <a:r>
              <a:rPr lang="en-US" altLang="en-US" sz="2400" dirty="0"/>
              <a:t>Within </a:t>
            </a:r>
            <a:r>
              <a:rPr lang="en-US" altLang="en-US" sz="2400" b="1" dirty="0"/>
              <a:t>30 days </a:t>
            </a:r>
            <a:r>
              <a:rPr lang="en-US" altLang="en-US" sz="2400" dirty="0"/>
              <a:t>after executing the tax lien. </a:t>
            </a:r>
            <a:r>
              <a:rPr lang="en-US" altLang="en-US" dirty="0"/>
              <a:t>Deliver or forward to the </a:t>
            </a:r>
            <a:r>
              <a:rPr lang="en-US" altLang="en-US" b="1" dirty="0"/>
              <a:t>Register of Deeds </a:t>
            </a:r>
            <a:r>
              <a:rPr lang="en-US" altLang="en-US" dirty="0"/>
              <a:t>a statement of the following facts:</a:t>
            </a:r>
          </a:p>
          <a:p>
            <a:pPr lvl="2" eaLnBrk="1" hangingPunct="1">
              <a:lnSpc>
                <a:spcPct val="90000"/>
              </a:lnSpc>
              <a:buFont typeface="Wingdings" panose="05000000000000000000" pitchFamily="2" charset="2"/>
              <a:buChar char="Ø"/>
            </a:pPr>
            <a:r>
              <a:rPr lang="en-US" altLang="en-US" dirty="0"/>
              <a:t>Name of </a:t>
            </a:r>
            <a:r>
              <a:rPr lang="en-US" altLang="en-US" i="1" u="sng" dirty="0"/>
              <a:t>person </a:t>
            </a:r>
            <a:r>
              <a:rPr lang="en-US" altLang="en-US" dirty="0"/>
              <a:t>taxed.</a:t>
            </a:r>
          </a:p>
          <a:p>
            <a:pPr lvl="2" eaLnBrk="1" hangingPunct="1">
              <a:lnSpc>
                <a:spcPct val="90000"/>
              </a:lnSpc>
              <a:buFont typeface="Wingdings" panose="05000000000000000000" pitchFamily="2" charset="2"/>
              <a:buChar char="Ø"/>
            </a:pPr>
            <a:r>
              <a:rPr lang="en-US" altLang="en-US" dirty="0"/>
              <a:t>Description of the </a:t>
            </a:r>
            <a:r>
              <a:rPr lang="en-US" altLang="en-US" i="1" u="sng" dirty="0"/>
              <a:t>property </a:t>
            </a:r>
            <a:r>
              <a:rPr lang="en-US" altLang="en-US" dirty="0"/>
              <a:t>as appeared on the tax list committed.</a:t>
            </a:r>
          </a:p>
          <a:p>
            <a:pPr lvl="2" eaLnBrk="1" hangingPunct="1">
              <a:lnSpc>
                <a:spcPct val="90000"/>
              </a:lnSpc>
              <a:buFont typeface="Wingdings" panose="05000000000000000000" pitchFamily="2" charset="2"/>
              <a:buChar char="Ø"/>
            </a:pPr>
            <a:r>
              <a:rPr lang="en-US" altLang="en-US" i="1" u="sng" dirty="0"/>
              <a:t>Total amount </a:t>
            </a:r>
            <a:r>
              <a:rPr lang="en-US" altLang="en-US" dirty="0"/>
              <a:t>of each tax lien, including taxes, interest, fees and costs incident to the tax lien process.</a:t>
            </a:r>
          </a:p>
          <a:p>
            <a:pPr lvl="2" eaLnBrk="1" hangingPunct="1">
              <a:lnSpc>
                <a:spcPct val="90000"/>
              </a:lnSpc>
              <a:buFont typeface="Wingdings" panose="05000000000000000000" pitchFamily="2" charset="2"/>
              <a:buChar char="Ø"/>
            </a:pPr>
            <a:r>
              <a:rPr lang="en-US" altLang="en-US" i="1" u="sng" dirty="0"/>
              <a:t>Date and place </a:t>
            </a:r>
            <a:r>
              <a:rPr lang="en-US" altLang="en-US" dirty="0"/>
              <a:t>of execution.</a:t>
            </a:r>
          </a:p>
          <a:p>
            <a:pPr marL="668337" lvl="2" indent="0" eaLnBrk="1" hangingPunct="1">
              <a:lnSpc>
                <a:spcPct val="90000"/>
              </a:lnSpc>
              <a:buNone/>
            </a:pPr>
            <a:r>
              <a:rPr lang="en-US" altLang="en-US" b="1" dirty="0"/>
              <a:t>Certified under oath by the tax collector</a:t>
            </a:r>
            <a:r>
              <a:rPr lang="en-US" altLang="en-US" dirty="0"/>
              <a:t>.</a:t>
            </a:r>
          </a:p>
        </p:txBody>
      </p:sp>
      <p:sp>
        <p:nvSpPr>
          <p:cNvPr id="6" name="Slide Number Placeholder 5">
            <a:extLst>
              <a:ext uri="{FF2B5EF4-FFF2-40B4-BE49-F238E27FC236}">
                <a16:creationId xmlns:a16="http://schemas.microsoft.com/office/drawing/2014/main" id="{248858BF-64BD-456E-B7AE-EE1453F9E2E2}"/>
              </a:ext>
            </a:extLst>
          </p:cNvPr>
          <p:cNvSpPr>
            <a:spLocks noGrp="1"/>
          </p:cNvSpPr>
          <p:nvPr>
            <p:ph type="sldNum" sz="quarter" idx="12"/>
          </p:nvPr>
        </p:nvSpPr>
        <p:spPr/>
        <p:txBody>
          <a:bodyPr/>
          <a:lstStyle/>
          <a:p>
            <a:pPr>
              <a:defRPr/>
            </a:pPr>
            <a:fld id="{39921203-18EC-4232-ACAE-9079923A5577}" type="slidenum">
              <a:rPr lang="en-US" smtClean="0"/>
              <a:pPr>
                <a:defRPr/>
              </a:pPr>
              <a:t>13</a:t>
            </a:fld>
            <a:endParaRPr lang="en-US" dirty="0"/>
          </a:p>
        </p:txBody>
      </p:sp>
      <p:pic>
        <p:nvPicPr>
          <p:cNvPr id="6148" name="Picture 4" descr="Register of Deeds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21941" b="14608"/>
          <a:stretch/>
        </p:blipFill>
        <p:spPr bwMode="auto">
          <a:xfrm>
            <a:off x="6290268" y="1879130"/>
            <a:ext cx="2667000" cy="1637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03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a:xfrm>
            <a:off x="457200" y="1056819"/>
            <a:ext cx="8229600" cy="1123950"/>
          </a:xfrm>
        </p:spPr>
        <p:txBody>
          <a:bodyPr/>
          <a:lstStyle/>
          <a:p>
            <a:pPr algn="ctr" eaLnBrk="1" hangingPunct="1"/>
            <a:r>
              <a:rPr lang="en-US" altLang="en-US" b="1" dirty="0"/>
              <a:t>RSA 80:65. Notice by Lienholder to Mortgagee</a:t>
            </a:r>
          </a:p>
        </p:txBody>
      </p:sp>
      <p:sp>
        <p:nvSpPr>
          <p:cNvPr id="1027" name="Rectangle 3"/>
          <p:cNvSpPr>
            <a:spLocks noGrp="1" noChangeArrowheads="1"/>
          </p:cNvSpPr>
          <p:nvPr>
            <p:ph idx="1"/>
          </p:nvPr>
        </p:nvSpPr>
        <p:spPr>
          <a:xfrm>
            <a:off x="228600" y="4331125"/>
            <a:ext cx="8686800" cy="2025225"/>
          </a:xfrm>
        </p:spPr>
        <p:txBody>
          <a:bodyPr>
            <a:normAutofit/>
          </a:bodyPr>
          <a:lstStyle/>
          <a:p>
            <a:pPr marL="0" indent="0" algn="just" eaLnBrk="1" fontAlgn="auto" hangingPunct="1">
              <a:lnSpc>
                <a:spcPct val="90000"/>
              </a:lnSpc>
              <a:spcAft>
                <a:spcPts val="0"/>
              </a:spcAft>
              <a:buClr>
                <a:schemeClr val="accent3"/>
              </a:buClr>
              <a:buNone/>
              <a:defRPr/>
            </a:pPr>
            <a:r>
              <a:rPr lang="en-US" sz="2000" dirty="0"/>
              <a:t>The municipality, county or state as lienholder shall: Identify and notify all persons holding mortgages upon such property recorded in the office of the register of deeds.</a:t>
            </a:r>
          </a:p>
          <a:p>
            <a:pPr marL="1010412" lvl="2" indent="-342900" eaLnBrk="1" fontAlgn="auto" hangingPunct="1">
              <a:lnSpc>
                <a:spcPct val="90000"/>
              </a:lnSpc>
              <a:spcAft>
                <a:spcPts val="0"/>
              </a:spcAft>
              <a:buFont typeface="Wingdings" panose="05000000000000000000" pitchFamily="2" charset="2"/>
              <a:buChar char="Ø"/>
              <a:defRPr/>
            </a:pPr>
            <a:r>
              <a:rPr lang="en-US" sz="2000" b="1" dirty="0"/>
              <a:t>Within 60 days </a:t>
            </a:r>
            <a:r>
              <a:rPr lang="en-US" sz="2000" dirty="0"/>
              <a:t>from the date of the execution of the lien.</a:t>
            </a:r>
          </a:p>
          <a:p>
            <a:pPr marL="1010412" lvl="2" indent="-342900" eaLnBrk="1" fontAlgn="auto" hangingPunct="1">
              <a:lnSpc>
                <a:spcPct val="90000"/>
              </a:lnSpc>
              <a:spcAft>
                <a:spcPts val="0"/>
              </a:spcAft>
              <a:buFont typeface="Wingdings" panose="05000000000000000000" pitchFamily="2" charset="2"/>
              <a:buChar char="Ø"/>
              <a:defRPr/>
            </a:pPr>
            <a:r>
              <a:rPr lang="en-US" sz="2000" dirty="0"/>
              <a:t>May, if they determine mortgages exist, direct the collector to give such notice.</a:t>
            </a:r>
          </a:p>
        </p:txBody>
      </p:sp>
      <p:sp>
        <p:nvSpPr>
          <p:cNvPr id="6" name="Slide Number Placeholder 5">
            <a:extLst>
              <a:ext uri="{FF2B5EF4-FFF2-40B4-BE49-F238E27FC236}">
                <a16:creationId xmlns:a16="http://schemas.microsoft.com/office/drawing/2014/main" id="{9328EF1C-27E0-42F8-B265-E600248E32C5}"/>
              </a:ext>
            </a:extLst>
          </p:cNvPr>
          <p:cNvSpPr>
            <a:spLocks noGrp="1"/>
          </p:cNvSpPr>
          <p:nvPr>
            <p:ph type="sldNum" sz="quarter" idx="12"/>
          </p:nvPr>
        </p:nvSpPr>
        <p:spPr/>
        <p:txBody>
          <a:bodyPr/>
          <a:lstStyle/>
          <a:p>
            <a:pPr>
              <a:defRPr/>
            </a:pPr>
            <a:fld id="{39921203-18EC-4232-ACAE-9079923A5577}" type="slidenum">
              <a:rPr lang="en-US" smtClean="0"/>
              <a:pPr>
                <a:defRPr/>
              </a:pPr>
              <a:t>14</a:t>
            </a:fld>
            <a:endParaRPr lang="en-US"/>
          </a:p>
        </p:txBody>
      </p:sp>
      <p:sp>
        <p:nvSpPr>
          <p:cNvPr id="2" name="AutoShape 2" descr="Image result for Mortgage"/>
          <p:cNvSpPr>
            <a:spLocks noChangeAspect="1" noChangeArrowheads="1"/>
          </p:cNvSpPr>
          <p:nvPr/>
        </p:nvSpPr>
        <p:spPr bwMode="auto">
          <a:xfrm>
            <a:off x="1143000" y="10568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7 Steps to Prevent Mortgage Default When You Lose Your Job | GOBankingR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552" y="2313508"/>
            <a:ext cx="3350895" cy="1884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a:xfrm>
            <a:off x="231949" y="609600"/>
            <a:ext cx="8458200" cy="1657350"/>
          </a:xfrm>
        </p:spPr>
        <p:txBody>
          <a:bodyPr/>
          <a:lstStyle/>
          <a:p>
            <a:pPr algn="ctr" eaLnBrk="1" hangingPunct="1"/>
            <a:r>
              <a:rPr lang="en-US" altLang="en-US" b="1" dirty="0"/>
              <a:t>RSA 80:65 Notice by Lienholder to Mortgagee (Cont.)</a:t>
            </a:r>
          </a:p>
        </p:txBody>
      </p:sp>
      <p:sp>
        <p:nvSpPr>
          <p:cNvPr id="1027" name="Rectangle 3"/>
          <p:cNvSpPr>
            <a:spLocks noGrp="1" noChangeArrowheads="1"/>
          </p:cNvSpPr>
          <p:nvPr>
            <p:ph idx="1"/>
          </p:nvPr>
        </p:nvSpPr>
        <p:spPr>
          <a:xfrm>
            <a:off x="231949" y="2438400"/>
            <a:ext cx="8686800" cy="3015825"/>
          </a:xfrm>
        </p:spPr>
        <p:txBody>
          <a:bodyPr>
            <a:normAutofit/>
          </a:bodyPr>
          <a:lstStyle/>
          <a:p>
            <a:pPr marL="640080" lvl="1" indent="-246888" eaLnBrk="1" fontAlgn="auto" hangingPunct="1">
              <a:lnSpc>
                <a:spcPct val="90000"/>
              </a:lnSpc>
              <a:spcAft>
                <a:spcPts val="0"/>
              </a:spcAft>
              <a:buFont typeface="Wingdings 2"/>
              <a:buChar char=""/>
              <a:defRPr/>
            </a:pPr>
            <a:r>
              <a:rPr lang="en-US" sz="2000" dirty="0"/>
              <a:t>Notice shall contain:</a:t>
            </a:r>
          </a:p>
          <a:p>
            <a:pPr marL="1010412" lvl="2" indent="-342900" eaLnBrk="1" fontAlgn="auto" hangingPunct="1">
              <a:lnSpc>
                <a:spcPct val="90000"/>
              </a:lnSpc>
              <a:spcAft>
                <a:spcPts val="0"/>
              </a:spcAft>
              <a:buFont typeface="Wingdings" panose="05000000000000000000" pitchFamily="2" charset="2"/>
              <a:buChar char="Ø"/>
              <a:defRPr/>
            </a:pPr>
            <a:r>
              <a:rPr lang="en-US" sz="2000" dirty="0"/>
              <a:t>Date of execution of the lien.</a:t>
            </a:r>
          </a:p>
          <a:p>
            <a:pPr marL="1010412" lvl="2" indent="-342900" eaLnBrk="1" fontAlgn="auto" hangingPunct="1">
              <a:lnSpc>
                <a:spcPct val="90000"/>
              </a:lnSpc>
              <a:spcAft>
                <a:spcPts val="0"/>
              </a:spcAft>
              <a:buFont typeface="Wingdings" panose="05000000000000000000" pitchFamily="2" charset="2"/>
              <a:buChar char="Ø"/>
              <a:defRPr/>
            </a:pPr>
            <a:r>
              <a:rPr lang="en-US" sz="2000" dirty="0"/>
              <a:t>Name of the delinquent taxpayer.</a:t>
            </a:r>
          </a:p>
          <a:p>
            <a:pPr marL="1010412" lvl="2" indent="-342900" eaLnBrk="1" fontAlgn="auto" hangingPunct="1">
              <a:lnSpc>
                <a:spcPct val="90000"/>
              </a:lnSpc>
              <a:spcAft>
                <a:spcPts val="0"/>
              </a:spcAft>
              <a:buFont typeface="Wingdings" panose="05000000000000000000" pitchFamily="2" charset="2"/>
              <a:buChar char="Ø"/>
              <a:defRPr/>
            </a:pPr>
            <a:r>
              <a:rPr lang="en-US" sz="2000" dirty="0"/>
              <a:t>Total amount of the lien and the amount of costs for identifying and notifying mortgagees.</a:t>
            </a:r>
          </a:p>
          <a:p>
            <a:pPr marL="640080" lvl="1" indent="-246888" eaLnBrk="1" fontAlgn="auto" hangingPunct="1">
              <a:lnSpc>
                <a:spcPct val="90000"/>
              </a:lnSpc>
              <a:spcAft>
                <a:spcPts val="0"/>
              </a:spcAft>
              <a:buFont typeface="Wingdings 2"/>
              <a:buChar char=""/>
              <a:defRPr/>
            </a:pPr>
            <a:r>
              <a:rPr lang="en-US" sz="2000" dirty="0"/>
              <a:t>Similar notice for subsequent payment.</a:t>
            </a:r>
          </a:p>
          <a:p>
            <a:pPr marL="640080" lvl="1" indent="-246888" eaLnBrk="1" fontAlgn="auto" hangingPunct="1">
              <a:lnSpc>
                <a:spcPct val="90000"/>
              </a:lnSpc>
              <a:spcAft>
                <a:spcPts val="0"/>
              </a:spcAft>
              <a:buFont typeface="Wingdings 2"/>
              <a:buChar char=""/>
              <a:defRPr/>
            </a:pPr>
            <a:r>
              <a:rPr lang="en-US" sz="2000" dirty="0"/>
              <a:t>It is recommended that the tax collector get a directive each year from the governing body directing them to hire a research company to identify mortgagees.</a:t>
            </a:r>
          </a:p>
        </p:txBody>
      </p:sp>
      <p:pic>
        <p:nvPicPr>
          <p:cNvPr id="5" name="Picture 4">
            <a:extLst>
              <a:ext uri="{FF2B5EF4-FFF2-40B4-BE49-F238E27FC236}">
                <a16:creationId xmlns:a16="http://schemas.microsoft.com/office/drawing/2014/main" id="{39827CB7-72B1-4694-9EA6-ECE20E402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5190913"/>
            <a:ext cx="2667000" cy="1428750"/>
          </a:xfrm>
          <a:prstGeom prst="rect">
            <a:avLst/>
          </a:prstGeom>
        </p:spPr>
      </p:pic>
      <p:sp>
        <p:nvSpPr>
          <p:cNvPr id="6" name="Slide Number Placeholder 5">
            <a:extLst>
              <a:ext uri="{FF2B5EF4-FFF2-40B4-BE49-F238E27FC236}">
                <a16:creationId xmlns:a16="http://schemas.microsoft.com/office/drawing/2014/main" id="{3E32C3CD-FF81-4355-BFA3-019ACF79DC6C}"/>
              </a:ext>
            </a:extLst>
          </p:cNvPr>
          <p:cNvSpPr>
            <a:spLocks noGrp="1"/>
          </p:cNvSpPr>
          <p:nvPr>
            <p:ph type="sldNum" sz="quarter" idx="12"/>
          </p:nvPr>
        </p:nvSpPr>
        <p:spPr/>
        <p:txBody>
          <a:bodyPr/>
          <a:lstStyle/>
          <a:p>
            <a:pPr>
              <a:defRPr/>
            </a:pPr>
            <a:fld id="{39921203-18EC-4232-ACAE-9079923A5577}" type="slidenum">
              <a:rPr lang="en-US" smtClean="0"/>
              <a:pPr>
                <a:defRPr/>
              </a:pPr>
              <a:t>15</a:t>
            </a:fld>
            <a:endParaRPr lang="en-US"/>
          </a:p>
        </p:txBody>
      </p:sp>
    </p:spTree>
    <p:extLst>
      <p:ext uri="{BB962C8B-B14F-4D97-AF65-F5344CB8AC3E}">
        <p14:creationId xmlns:p14="http://schemas.microsoft.com/office/powerpoint/2010/main" val="10764421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934766"/>
            <a:ext cx="8382000" cy="4085033"/>
          </a:xfrm>
        </p:spPr>
        <p:txBody>
          <a:bodyPr/>
          <a:lstStyle/>
          <a:p>
            <a:pPr marL="0" indent="0" eaLnBrk="1" hangingPunct="1">
              <a:buNone/>
            </a:pPr>
            <a:r>
              <a:rPr lang="en-US" altLang="en-US" sz="2000" dirty="0"/>
              <a:t>All mortgagees must be notified. The lienholder (municipality) must first search the Registry of Deeds records to determine if mortgages exist on all property listed on the execution of tax lien document. Said expenses for the search shall be totaled and divided pro rata among the delinquent accounts.</a:t>
            </a:r>
          </a:p>
          <a:p>
            <a:pPr marL="0" indent="0" eaLnBrk="1" hangingPunct="1">
              <a:buNone/>
            </a:pPr>
            <a:r>
              <a:rPr lang="en-US" altLang="en-US" sz="2400" dirty="0"/>
              <a:t>Minimum Fee for search  = $10.00 </a:t>
            </a:r>
            <a:r>
              <a:rPr lang="en-US" altLang="en-US" sz="2400" b="1" dirty="0"/>
              <a:t>(You are to charge whatever you pay for search/parcel.)</a:t>
            </a:r>
          </a:p>
          <a:p>
            <a:pPr marL="0" indent="0" eaLnBrk="1" hangingPunct="1">
              <a:lnSpc>
                <a:spcPct val="90000"/>
              </a:lnSpc>
              <a:buNone/>
            </a:pPr>
            <a:r>
              <a:rPr lang="en-US" altLang="en-US" sz="2400" dirty="0"/>
              <a:t>Mortgagee Notice Fee: $10.00</a:t>
            </a:r>
          </a:p>
          <a:p>
            <a:pPr marL="0" indent="0" eaLnBrk="1" hangingPunct="1">
              <a:lnSpc>
                <a:spcPct val="90000"/>
              </a:lnSpc>
              <a:buNone/>
            </a:pPr>
            <a:r>
              <a:rPr lang="en-US" altLang="en-US" sz="2400" dirty="0"/>
              <a:t>	- Certified Mail Fee: $8.56</a:t>
            </a:r>
          </a:p>
          <a:p>
            <a:pPr marL="0" indent="0" eaLnBrk="1" hangingPunct="1">
              <a:lnSpc>
                <a:spcPct val="90000"/>
              </a:lnSpc>
              <a:buNone/>
            </a:pPr>
            <a:r>
              <a:rPr lang="en-US" altLang="en-US" sz="2400" dirty="0"/>
              <a:t>	- Printing Fee: $1.44</a:t>
            </a:r>
          </a:p>
        </p:txBody>
      </p:sp>
      <p:sp>
        <p:nvSpPr>
          <p:cNvPr id="2" name="TextBox 1">
            <a:extLst>
              <a:ext uri="{FF2B5EF4-FFF2-40B4-BE49-F238E27FC236}">
                <a16:creationId xmlns:a16="http://schemas.microsoft.com/office/drawing/2014/main" id="{B58C5D85-A606-4D71-81B0-B3A13137FBB0}"/>
              </a:ext>
            </a:extLst>
          </p:cNvPr>
          <p:cNvSpPr txBox="1"/>
          <p:nvPr/>
        </p:nvSpPr>
        <p:spPr>
          <a:xfrm>
            <a:off x="457200" y="762000"/>
            <a:ext cx="7924800" cy="1200329"/>
          </a:xfrm>
          <a:prstGeom prst="rect">
            <a:avLst/>
          </a:prstGeom>
          <a:noFill/>
        </p:spPr>
        <p:txBody>
          <a:bodyPr wrap="square" rtlCol="0">
            <a:spAutoFit/>
          </a:bodyPr>
          <a:lstStyle/>
          <a:p>
            <a:pPr algn="ctr"/>
            <a:r>
              <a:rPr lang="en-US" sz="3600" b="1" dirty="0">
                <a:solidFill>
                  <a:schemeClr val="tx2">
                    <a:lumMod val="75000"/>
                  </a:schemeClr>
                </a:solidFill>
                <a:latin typeface="+mj-lt"/>
              </a:rPr>
              <a:t>RSA 80:65, 80:67 Mortgagee Search &amp; Notice of Tax Lien Fees</a:t>
            </a:r>
          </a:p>
        </p:txBody>
      </p:sp>
      <p:sp>
        <p:nvSpPr>
          <p:cNvPr id="3" name="TextBox 2">
            <a:extLst>
              <a:ext uri="{FF2B5EF4-FFF2-40B4-BE49-F238E27FC236}">
                <a16:creationId xmlns:a16="http://schemas.microsoft.com/office/drawing/2014/main" id="{C7CC094E-51C9-4CF8-ABE4-13F5BFFBBB5D}"/>
              </a:ext>
            </a:extLst>
          </p:cNvPr>
          <p:cNvSpPr txBox="1"/>
          <p:nvPr/>
        </p:nvSpPr>
        <p:spPr>
          <a:xfrm>
            <a:off x="457201" y="6019800"/>
            <a:ext cx="8305800" cy="584775"/>
          </a:xfrm>
          <a:prstGeom prst="rect">
            <a:avLst/>
          </a:prstGeom>
          <a:noFill/>
        </p:spPr>
        <p:txBody>
          <a:bodyPr wrap="square" rtlCol="0">
            <a:spAutoFit/>
          </a:bodyPr>
          <a:lstStyle/>
          <a:p>
            <a:r>
              <a:rPr lang="en-US" sz="3200" i="1" dirty="0"/>
              <a:t>*To be added to parcel AFTER execution of lien</a:t>
            </a:r>
            <a:r>
              <a:rPr lang="en-US" dirty="0"/>
              <a:t>.</a:t>
            </a:r>
          </a:p>
        </p:txBody>
      </p:sp>
      <p:sp>
        <p:nvSpPr>
          <p:cNvPr id="4" name="Slide Number Placeholder 3">
            <a:extLst>
              <a:ext uri="{FF2B5EF4-FFF2-40B4-BE49-F238E27FC236}">
                <a16:creationId xmlns:a16="http://schemas.microsoft.com/office/drawing/2014/main" id="{1D29E15D-1E38-4CB5-A6A3-65982E3AB54B}"/>
              </a:ext>
            </a:extLst>
          </p:cNvPr>
          <p:cNvSpPr>
            <a:spLocks noGrp="1"/>
          </p:cNvSpPr>
          <p:nvPr>
            <p:ph type="sldNum" sz="quarter" idx="12"/>
          </p:nvPr>
        </p:nvSpPr>
        <p:spPr/>
        <p:txBody>
          <a:bodyPr/>
          <a:lstStyle/>
          <a:p>
            <a:pPr>
              <a:defRPr/>
            </a:pPr>
            <a:fld id="{39921203-18EC-4232-ACAE-9079923A5577}" type="slidenum">
              <a:rPr lang="en-US" smtClean="0"/>
              <a:pPr>
                <a:defRPr/>
              </a:pPr>
              <a:t>16</a:t>
            </a:fld>
            <a:endParaRPr lang="en-US"/>
          </a:p>
        </p:txBody>
      </p:sp>
    </p:spTree>
    <p:extLst>
      <p:ext uri="{BB962C8B-B14F-4D97-AF65-F5344CB8AC3E}">
        <p14:creationId xmlns:p14="http://schemas.microsoft.com/office/powerpoint/2010/main" val="13533986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a:r>
              <a:rPr lang="en-US" b="1" dirty="0"/>
              <a:t>Bank Search Tools</a:t>
            </a:r>
          </a:p>
        </p:txBody>
      </p:sp>
      <p:sp>
        <p:nvSpPr>
          <p:cNvPr id="3" name="Content Placeholder 2"/>
          <p:cNvSpPr>
            <a:spLocks noGrp="1"/>
          </p:cNvSpPr>
          <p:nvPr>
            <p:ph idx="1"/>
          </p:nvPr>
        </p:nvSpPr>
        <p:spPr>
          <a:xfrm>
            <a:off x="152400" y="1752600"/>
            <a:ext cx="8915400" cy="4876799"/>
          </a:xfrm>
        </p:spPr>
        <p:txBody>
          <a:bodyPr>
            <a:normAutofit/>
          </a:bodyPr>
          <a:lstStyle/>
          <a:p>
            <a:r>
              <a:rPr lang="en-US" dirty="0"/>
              <a:t>National Information Center: </a:t>
            </a:r>
            <a:r>
              <a:rPr lang="en-US" sz="2500" b="1" u="sng" dirty="0">
                <a:solidFill>
                  <a:srgbClr val="0070C0"/>
                </a:solidFill>
              </a:rPr>
              <a:t>https://www.ffiec.gov/nicpubweb/nicweb/nichome.aspx</a:t>
            </a:r>
            <a:endParaRPr lang="en-US" sz="2500" b="1" dirty="0">
              <a:solidFill>
                <a:srgbClr val="0070C0"/>
              </a:solidFill>
            </a:endParaRPr>
          </a:p>
          <a:p>
            <a:endParaRPr lang="en-US" dirty="0"/>
          </a:p>
          <a:p>
            <a:r>
              <a:rPr lang="en-US" dirty="0"/>
              <a:t>FDIC: </a:t>
            </a:r>
            <a:r>
              <a:rPr lang="en-US" b="1" u="sng" dirty="0">
                <a:solidFill>
                  <a:srgbClr val="0070C0"/>
                </a:solidFill>
              </a:rPr>
              <a:t>https://www.fdic.gov/</a:t>
            </a:r>
            <a:endParaRPr lang="en-US" b="1" dirty="0">
              <a:solidFill>
                <a:srgbClr val="0070C0"/>
              </a:solidFill>
            </a:endParaRPr>
          </a:p>
          <a:p>
            <a:endParaRPr lang="en-US" dirty="0"/>
          </a:p>
          <a:p>
            <a:r>
              <a:rPr lang="en-US" dirty="0"/>
              <a:t>NH Banking Department: </a:t>
            </a:r>
            <a:r>
              <a:rPr lang="en-US" b="1" u="sng" dirty="0">
                <a:solidFill>
                  <a:srgbClr val="0070C0"/>
                </a:solidFill>
              </a:rPr>
              <a:t>https://www.nh.gov/banking/</a:t>
            </a:r>
            <a:endParaRPr lang="en-US" b="1" dirty="0">
              <a:solidFill>
                <a:srgbClr val="0070C0"/>
              </a:solidFill>
            </a:endParaRPr>
          </a:p>
          <a:p>
            <a:endParaRPr lang="en-US" dirty="0"/>
          </a:p>
          <a:p>
            <a:r>
              <a:rPr lang="en-US" dirty="0"/>
              <a:t>List of Bank Mergers in the United States - Wikipedia: </a:t>
            </a:r>
            <a:r>
              <a:rPr lang="en-US" b="1" u="sng" dirty="0">
                <a:solidFill>
                  <a:srgbClr val="0070C0"/>
                </a:solidFill>
              </a:rPr>
              <a:t>https://en.wikipedia.org/wiki/List_of_bank_mergers_in_the_United_States</a:t>
            </a:r>
            <a:endParaRPr lang="en-US" b="1"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CE333399-1235-4F46-B046-4FF5C6CD5E2E}"/>
              </a:ext>
            </a:extLst>
          </p:cNvPr>
          <p:cNvSpPr>
            <a:spLocks noGrp="1"/>
          </p:cNvSpPr>
          <p:nvPr>
            <p:ph type="sldNum" sz="quarter" idx="12"/>
          </p:nvPr>
        </p:nvSpPr>
        <p:spPr/>
        <p:txBody>
          <a:bodyPr/>
          <a:lstStyle/>
          <a:p>
            <a:pPr>
              <a:defRPr/>
            </a:pPr>
            <a:fld id="{39921203-18EC-4232-ACAE-9079923A5577}" type="slidenum">
              <a:rPr lang="en-US" smtClean="0"/>
              <a:pPr>
                <a:defRPr/>
              </a:pPr>
              <a:t>17</a:t>
            </a:fld>
            <a:endParaRPr lang="en-US"/>
          </a:p>
        </p:txBody>
      </p:sp>
    </p:spTree>
    <p:extLst>
      <p:ext uri="{BB962C8B-B14F-4D97-AF65-F5344CB8AC3E}">
        <p14:creationId xmlns:p14="http://schemas.microsoft.com/office/powerpoint/2010/main" val="13141594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Large confetti"/>
          <p:cNvSpPr>
            <a:spLocks noGrp="1" noChangeArrowheads="1"/>
          </p:cNvSpPr>
          <p:nvPr>
            <p:ph type="title"/>
          </p:nvPr>
        </p:nvSpPr>
        <p:spPr>
          <a:xfrm>
            <a:off x="228600" y="1036655"/>
            <a:ext cx="8637588" cy="1143000"/>
          </a:xfrm>
        </p:spPr>
        <p:txBody>
          <a:bodyPr/>
          <a:lstStyle/>
          <a:p>
            <a:pPr algn="ctr" eaLnBrk="1" hangingPunct="1"/>
            <a:r>
              <a:rPr lang="en-US" altLang="en-US" b="1" dirty="0"/>
              <a:t>RSA 80:66  </a:t>
            </a:r>
            <a:br>
              <a:rPr lang="en-US" altLang="en-US" b="1" dirty="0"/>
            </a:br>
            <a:r>
              <a:rPr lang="en-US" altLang="en-US" b="1" dirty="0"/>
              <a:t>How Notice Shall be Given</a:t>
            </a:r>
          </a:p>
        </p:txBody>
      </p:sp>
      <p:sp>
        <p:nvSpPr>
          <p:cNvPr id="33795" name="Rectangle 3"/>
          <p:cNvSpPr>
            <a:spLocks noGrp="1" noChangeArrowheads="1"/>
          </p:cNvSpPr>
          <p:nvPr>
            <p:ph type="body" sz="half" idx="1"/>
          </p:nvPr>
        </p:nvSpPr>
        <p:spPr>
          <a:xfrm>
            <a:off x="460872" y="2209800"/>
            <a:ext cx="3810000" cy="4191000"/>
          </a:xfrm>
        </p:spPr>
        <p:txBody>
          <a:bodyPr/>
          <a:lstStyle/>
          <a:p>
            <a:pPr eaLnBrk="1" hangingPunct="1"/>
            <a:r>
              <a:rPr lang="en-US" altLang="en-US" sz="2000" dirty="0"/>
              <a:t>Notice shall be in </a:t>
            </a:r>
            <a:r>
              <a:rPr lang="en-US" altLang="en-US" sz="2000" b="1" dirty="0"/>
              <a:t>writing</a:t>
            </a:r>
            <a:r>
              <a:rPr lang="en-US" altLang="en-US" sz="2000" dirty="0"/>
              <a:t>.</a:t>
            </a:r>
          </a:p>
          <a:p>
            <a:pPr eaLnBrk="1" hangingPunct="1"/>
            <a:r>
              <a:rPr lang="en-US" altLang="en-US" sz="2000" dirty="0"/>
              <a:t>Copy given to </a:t>
            </a:r>
            <a:r>
              <a:rPr lang="en-US" altLang="en-US" sz="2000" b="1" dirty="0"/>
              <a:t>each mortgagee as recorded at the Registry of Deeds</a:t>
            </a:r>
          </a:p>
          <a:p>
            <a:pPr lvl="1" eaLnBrk="1" hangingPunct="1"/>
            <a:r>
              <a:rPr lang="en-US" altLang="en-US" sz="2000" dirty="0"/>
              <a:t>In hand,</a:t>
            </a:r>
          </a:p>
          <a:p>
            <a:pPr lvl="1" eaLnBrk="1" hangingPunct="1"/>
            <a:r>
              <a:rPr lang="en-US" altLang="en-US" sz="2000" dirty="0"/>
              <a:t>Left at his usual place of abode, or</a:t>
            </a:r>
          </a:p>
          <a:p>
            <a:pPr lvl="1" eaLnBrk="1" hangingPunct="1"/>
            <a:r>
              <a:rPr lang="en-US" altLang="en-US" sz="2000" dirty="0"/>
              <a:t>Sent by </a:t>
            </a:r>
            <a:r>
              <a:rPr lang="en-US" altLang="en-US" sz="2000" b="1" dirty="0"/>
              <a:t>certified mail</a:t>
            </a:r>
            <a:r>
              <a:rPr lang="en-US" altLang="en-US" sz="2000" dirty="0"/>
              <a:t>, return receipt requested, or registered mail to his last known post-office address.	</a:t>
            </a:r>
          </a:p>
        </p:txBody>
      </p:sp>
      <p:pic>
        <p:nvPicPr>
          <p:cNvPr id="4" name="Online Image Placeholder 3">
            <a:extLst>
              <a:ext uri="{FF2B5EF4-FFF2-40B4-BE49-F238E27FC236}">
                <a16:creationId xmlns:a16="http://schemas.microsoft.com/office/drawing/2014/main" id="{7D7EED4D-1CCC-4D5C-A7DF-F30A4DA47D81}"/>
              </a:ext>
            </a:extLst>
          </p:cNvPr>
          <p:cNvPicPr>
            <a:picLocks noGrp="1" noChangeAspect="1"/>
          </p:cNvPicPr>
          <p:nvPr>
            <p:ph type="clipArt" sz="half" idx="2"/>
          </p:nvPr>
        </p:nvPicPr>
        <p:blipFill rotWithShape="1">
          <a:blip r:embed="rId3" cstate="print">
            <a:extLst>
              <a:ext uri="{28A0092B-C50C-407E-A947-70E740481C1C}">
                <a14:useLocalDpi xmlns:a14="http://schemas.microsoft.com/office/drawing/2010/main" val="0"/>
              </a:ext>
            </a:extLst>
          </a:blip>
          <a:srcRect b="53191"/>
          <a:stretch/>
        </p:blipFill>
        <p:spPr>
          <a:xfrm rot="1007667">
            <a:off x="4799462" y="3181679"/>
            <a:ext cx="38100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a:extLst>
              <a:ext uri="{FF2B5EF4-FFF2-40B4-BE49-F238E27FC236}">
                <a16:creationId xmlns:a16="http://schemas.microsoft.com/office/drawing/2014/main" id="{537BDEA4-F77A-440D-9B02-E790A42A4B08}"/>
              </a:ext>
            </a:extLst>
          </p:cNvPr>
          <p:cNvSpPr>
            <a:spLocks noGrp="1"/>
          </p:cNvSpPr>
          <p:nvPr>
            <p:ph type="sldNum" sz="quarter" idx="12"/>
          </p:nvPr>
        </p:nvSpPr>
        <p:spPr/>
        <p:txBody>
          <a:bodyPr/>
          <a:lstStyle/>
          <a:p>
            <a:pPr>
              <a:defRPr/>
            </a:pPr>
            <a:fld id="{8A719A26-F20B-42E1-B0BC-C3629922699D}"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p:cNvSpPr>
            <a:spLocks noGrp="1" noChangeArrowheads="1"/>
          </p:cNvSpPr>
          <p:nvPr>
            <p:ph type="title"/>
          </p:nvPr>
        </p:nvSpPr>
        <p:spPr>
          <a:xfrm>
            <a:off x="685800" y="704850"/>
            <a:ext cx="7696200" cy="1581150"/>
          </a:xfrm>
        </p:spPr>
        <p:txBody>
          <a:bodyPr/>
          <a:lstStyle/>
          <a:p>
            <a:pPr algn="ctr" eaLnBrk="1" hangingPunct="1"/>
            <a:r>
              <a:rPr lang="en-US" altLang="en-US" dirty="0">
                <a:solidFill>
                  <a:schemeClr val="tx2">
                    <a:lumMod val="75000"/>
                  </a:schemeClr>
                </a:solidFill>
              </a:rPr>
              <a:t>  </a:t>
            </a:r>
            <a:r>
              <a:rPr lang="en-US" altLang="en-US" b="1" dirty="0">
                <a:solidFill>
                  <a:schemeClr val="tx2">
                    <a:lumMod val="75000"/>
                  </a:schemeClr>
                </a:solidFill>
              </a:rPr>
              <a:t>Interest on </a:t>
            </a:r>
            <a:r>
              <a:rPr lang="en-US" altLang="en-US" b="1" dirty="0" err="1">
                <a:solidFill>
                  <a:schemeClr val="tx2">
                    <a:lumMod val="75000"/>
                  </a:schemeClr>
                </a:solidFill>
              </a:rPr>
              <a:t>Liened</a:t>
            </a:r>
            <a:r>
              <a:rPr lang="en-US" altLang="en-US" b="1" dirty="0">
                <a:solidFill>
                  <a:schemeClr val="tx2">
                    <a:lumMod val="75000"/>
                  </a:schemeClr>
                </a:solidFill>
              </a:rPr>
              <a:t> Taxes</a:t>
            </a:r>
            <a:br>
              <a:rPr lang="en-US" altLang="en-US" b="1" dirty="0">
                <a:solidFill>
                  <a:schemeClr val="tx2">
                    <a:lumMod val="75000"/>
                  </a:schemeClr>
                </a:solidFill>
              </a:rPr>
            </a:br>
            <a:r>
              <a:rPr lang="en-US" altLang="en-US" b="1" dirty="0">
                <a:solidFill>
                  <a:schemeClr val="tx2">
                    <a:lumMod val="75000"/>
                  </a:schemeClr>
                </a:solidFill>
              </a:rPr>
              <a:t> </a:t>
            </a:r>
          </a:p>
        </p:txBody>
      </p:sp>
      <p:sp>
        <p:nvSpPr>
          <p:cNvPr id="22531" name="Rectangle 3"/>
          <p:cNvSpPr>
            <a:spLocks noGrp="1" noChangeArrowheads="1"/>
          </p:cNvSpPr>
          <p:nvPr>
            <p:ph idx="1"/>
          </p:nvPr>
        </p:nvSpPr>
        <p:spPr>
          <a:xfrm>
            <a:off x="419100" y="1774986"/>
            <a:ext cx="8229600" cy="3581400"/>
          </a:xfrm>
        </p:spPr>
        <p:txBody>
          <a:bodyPr/>
          <a:lstStyle/>
          <a:p>
            <a:pPr eaLnBrk="1" hangingPunct="1"/>
            <a:endParaRPr lang="en-US" altLang="en-US" sz="2400" dirty="0"/>
          </a:p>
          <a:p>
            <a:pPr eaLnBrk="1" hangingPunct="1"/>
            <a:r>
              <a:rPr lang="en-US" altLang="en-US" sz="2400" dirty="0"/>
              <a:t>Property Tax after lien execution 14%.</a:t>
            </a:r>
          </a:p>
          <a:p>
            <a:pPr eaLnBrk="1" hangingPunct="1"/>
            <a:r>
              <a:rPr lang="en-US" altLang="en-US" sz="2400" dirty="0"/>
              <a:t>Current Use Change Tax 18% 30 days after mailing.</a:t>
            </a:r>
          </a:p>
          <a:p>
            <a:pPr eaLnBrk="1" hangingPunct="1"/>
            <a:r>
              <a:rPr lang="en-US" altLang="en-US" sz="2400" dirty="0"/>
              <a:t>Excavation Tax 18% 30 days after mailing.</a:t>
            </a:r>
          </a:p>
          <a:p>
            <a:pPr eaLnBrk="1" hangingPunct="1"/>
            <a:r>
              <a:rPr lang="en-US" altLang="en-US" sz="2400" dirty="0"/>
              <a:t>Yield Tax 18% 30 days after mailing.</a:t>
            </a:r>
          </a:p>
          <a:p>
            <a:pPr eaLnBrk="1" hangingPunct="1"/>
            <a:endParaRPr lang="en-US" altLang="en-US" sz="2000" i="1" dirty="0"/>
          </a:p>
          <a:p>
            <a:pPr eaLnBrk="1" hangingPunct="1"/>
            <a:r>
              <a:rPr lang="en-US" altLang="en-US" sz="2000" i="1" dirty="0"/>
              <a:t>(</a:t>
            </a:r>
            <a:r>
              <a:rPr lang="en-US" altLang="en-US" sz="2000" b="1" i="1" dirty="0"/>
              <a:t>18 % for 2018  property tax lien levy and prior</a:t>
            </a:r>
            <a:r>
              <a:rPr lang="en-US" altLang="en-US" sz="2000" i="1" dirty="0"/>
              <a:t>)</a:t>
            </a:r>
          </a:p>
          <a:p>
            <a:pPr eaLnBrk="1" hangingPunct="1"/>
            <a:endParaRPr lang="en-US" altLang="en-US" sz="2400" dirty="0"/>
          </a:p>
        </p:txBody>
      </p:sp>
      <p:pic>
        <p:nvPicPr>
          <p:cNvPr id="4" name="Picture 3">
            <a:extLst>
              <a:ext uri="{FF2B5EF4-FFF2-40B4-BE49-F238E27FC236}">
                <a16:creationId xmlns:a16="http://schemas.microsoft.com/office/drawing/2014/main" id="{0D714886-C817-4A41-B31B-DF88B5B03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604" y="4572001"/>
            <a:ext cx="2684432" cy="2185142"/>
          </a:xfrm>
          <a:prstGeom prst="rect">
            <a:avLst/>
          </a:prstGeom>
        </p:spPr>
      </p:pic>
      <p:sp>
        <p:nvSpPr>
          <p:cNvPr id="3" name="Slide Number Placeholder 2">
            <a:extLst>
              <a:ext uri="{FF2B5EF4-FFF2-40B4-BE49-F238E27FC236}">
                <a16:creationId xmlns:a16="http://schemas.microsoft.com/office/drawing/2014/main" id="{7BF19305-D874-4560-B344-0CCE73CF8D33}"/>
              </a:ext>
            </a:extLst>
          </p:cNvPr>
          <p:cNvSpPr>
            <a:spLocks noGrp="1"/>
          </p:cNvSpPr>
          <p:nvPr>
            <p:ph type="sldNum" sz="quarter" idx="12"/>
          </p:nvPr>
        </p:nvSpPr>
        <p:spPr/>
        <p:txBody>
          <a:bodyPr/>
          <a:lstStyle/>
          <a:p>
            <a:pPr>
              <a:defRPr/>
            </a:pPr>
            <a:fld id="{39921203-18EC-4232-ACAE-9079923A5577}" type="slidenum">
              <a:rPr lang="en-US" smtClean="0"/>
              <a:pPr>
                <a:defRPr/>
              </a:pPr>
              <a:t>19</a:t>
            </a:fld>
            <a:endParaRPr lang="en-US"/>
          </a:p>
        </p:txBody>
      </p:sp>
    </p:spTree>
    <p:extLst>
      <p:ext uri="{BB962C8B-B14F-4D97-AF65-F5344CB8AC3E}">
        <p14:creationId xmlns:p14="http://schemas.microsoft.com/office/powerpoint/2010/main" val="3926654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a:xfrm>
            <a:off x="914400" y="838200"/>
            <a:ext cx="7772400" cy="5105400"/>
          </a:xfrm>
        </p:spPr>
        <p:txBody>
          <a:bodyPr>
            <a:normAutofit fontScale="90000"/>
          </a:bodyPr>
          <a:lstStyle/>
          <a:p>
            <a:pPr eaLnBrk="1" fontAlgn="auto" hangingPunct="1">
              <a:spcAft>
                <a:spcPts val="0"/>
              </a:spcAft>
              <a:defRPr/>
            </a:pPr>
            <a:r>
              <a:rPr lang="en-US" b="1" dirty="0"/>
              <a:t>RSA 72:6 Taxable Property</a:t>
            </a:r>
            <a:br>
              <a:rPr lang="en-US" dirty="0"/>
            </a:br>
            <a:br>
              <a:rPr lang="en-US" sz="2000" dirty="0"/>
            </a:br>
            <a:r>
              <a:rPr lang="en-US" altLang="en-US" sz="2200" dirty="0">
                <a:solidFill>
                  <a:schemeClr val="tx1"/>
                </a:solidFill>
                <a:latin typeface="+mn-lt"/>
              </a:rPr>
              <a:t>All real estate, whether improved or unimproved, </a:t>
            </a:r>
            <a:r>
              <a:rPr lang="en-US" altLang="en-US" sz="2200" i="1" dirty="0">
                <a:solidFill>
                  <a:schemeClr val="tx1"/>
                </a:solidFill>
                <a:latin typeface="+mn-lt"/>
              </a:rPr>
              <a:t>shall be taxed </a:t>
            </a:r>
            <a:r>
              <a:rPr lang="en-US" altLang="en-US" sz="2200" dirty="0">
                <a:solidFill>
                  <a:schemeClr val="tx1"/>
                </a:solidFill>
                <a:latin typeface="+mn-lt"/>
              </a:rPr>
              <a:t>except as otherwise provided.</a:t>
            </a:r>
            <a:br>
              <a:rPr lang="en-US" altLang="en-US" sz="2200" dirty="0">
                <a:solidFill>
                  <a:schemeClr val="tx1"/>
                </a:solidFill>
                <a:latin typeface="+mn-lt"/>
              </a:rPr>
            </a:br>
            <a:br>
              <a:rPr lang="en-US" altLang="en-US" sz="3100" dirty="0">
                <a:solidFill>
                  <a:schemeClr val="tx1"/>
                </a:solidFill>
                <a:latin typeface="+mn-lt"/>
              </a:rPr>
            </a:br>
            <a:r>
              <a:rPr lang="en-US" altLang="en-US" sz="3100" dirty="0"/>
              <a:t>RSA 76:2  NH Property Tax year: April 1</a:t>
            </a:r>
            <a:r>
              <a:rPr lang="en-US" altLang="en-US" sz="3100" baseline="30000" dirty="0"/>
              <a:t>st</a:t>
            </a:r>
            <a:r>
              <a:rPr lang="en-US" altLang="en-US" sz="3100" dirty="0"/>
              <a:t> – March 31</a:t>
            </a:r>
            <a:r>
              <a:rPr lang="en-US" altLang="en-US" sz="3100" baseline="30000" dirty="0"/>
              <a:t>st</a:t>
            </a:r>
            <a:br>
              <a:rPr lang="en-US" altLang="en-US" sz="3100" dirty="0"/>
            </a:br>
            <a:br>
              <a:rPr lang="en-US" altLang="en-US" sz="2200" dirty="0">
                <a:solidFill>
                  <a:schemeClr val="tx1"/>
                </a:solidFill>
                <a:latin typeface="+mn-lt"/>
              </a:rPr>
            </a:br>
            <a:r>
              <a:rPr lang="en-US" altLang="en-US" sz="3600" dirty="0"/>
              <a:t>RSA 76:15-a Semi Annual Collection of Taxes</a:t>
            </a:r>
            <a:br>
              <a:rPr lang="en-US" altLang="en-US" sz="3600" dirty="0"/>
            </a:br>
            <a:br>
              <a:rPr lang="en-US" altLang="en-US" sz="3600" dirty="0"/>
            </a:br>
            <a:r>
              <a:rPr lang="en-US" altLang="en-US" sz="3600" dirty="0"/>
              <a:t>RSA 76:15-aa Quarterly Billing of Taxes</a:t>
            </a:r>
            <a:br>
              <a:rPr lang="en-US" altLang="en-US" sz="3600" dirty="0"/>
            </a:br>
            <a:br>
              <a:rPr lang="en-US" altLang="en-US" sz="3600" dirty="0">
                <a:solidFill>
                  <a:schemeClr val="tx1"/>
                </a:solidFill>
                <a:latin typeface="+mn-lt"/>
              </a:rPr>
            </a:br>
            <a:endParaRPr lang="en-US" sz="3600" dirty="0">
              <a:solidFill>
                <a:schemeClr val="tx1"/>
              </a:solidFill>
              <a:latin typeface="+mn-lt"/>
            </a:endParaRPr>
          </a:p>
        </p:txBody>
      </p:sp>
      <p:sp>
        <p:nvSpPr>
          <p:cNvPr id="3" name="Slide Number Placeholder 2">
            <a:extLst>
              <a:ext uri="{FF2B5EF4-FFF2-40B4-BE49-F238E27FC236}">
                <a16:creationId xmlns:a16="http://schemas.microsoft.com/office/drawing/2014/main" id="{B26B397A-C090-423E-A4DA-3008F25C0DE8}"/>
              </a:ext>
            </a:extLst>
          </p:cNvPr>
          <p:cNvSpPr>
            <a:spLocks noGrp="1"/>
          </p:cNvSpPr>
          <p:nvPr>
            <p:ph type="sldNum" sz="quarter" idx="12"/>
          </p:nvPr>
        </p:nvSpPr>
        <p:spPr/>
        <p:txBody>
          <a:bodyPr/>
          <a:lstStyle/>
          <a:p>
            <a:pPr>
              <a:defRPr/>
            </a:pPr>
            <a:fld id="{8A719A26-F20B-42E1-B0BC-C3629922699D}"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Large confetti"/>
          <p:cNvSpPr>
            <a:spLocks noGrp="1" noChangeArrowheads="1"/>
          </p:cNvSpPr>
          <p:nvPr>
            <p:ph type="title"/>
          </p:nvPr>
        </p:nvSpPr>
        <p:spPr>
          <a:xfrm>
            <a:off x="457200" y="381000"/>
            <a:ext cx="8229600" cy="1143000"/>
          </a:xfrm>
        </p:spPr>
        <p:txBody>
          <a:bodyPr/>
          <a:lstStyle/>
          <a:p>
            <a:pPr algn="ctr" eaLnBrk="1" hangingPunct="1"/>
            <a:r>
              <a:rPr lang="en-US" altLang="en-US" b="1" dirty="0"/>
              <a:t>RSA 80:69  Redemption</a:t>
            </a:r>
          </a:p>
        </p:txBody>
      </p:sp>
      <p:sp>
        <p:nvSpPr>
          <p:cNvPr id="34819" name="Rectangle 3"/>
          <p:cNvSpPr>
            <a:spLocks noGrp="1" noChangeArrowheads="1"/>
          </p:cNvSpPr>
          <p:nvPr>
            <p:ph idx="1"/>
          </p:nvPr>
        </p:nvSpPr>
        <p:spPr>
          <a:xfrm>
            <a:off x="457199" y="1907459"/>
            <a:ext cx="8077201" cy="4648200"/>
          </a:xfrm>
        </p:spPr>
        <p:txBody>
          <a:bodyPr/>
          <a:lstStyle/>
          <a:p>
            <a:pPr algn="just" eaLnBrk="1" hangingPunct="1"/>
            <a:r>
              <a:rPr lang="en-US" sz="2000" b="1" dirty="0"/>
              <a:t>Any person with a legal interest in land subject to a real estate tax lien may redeem the same by paying or tendering to the collector, at any time before a deed thereof is given by the collector</a:t>
            </a:r>
            <a:endParaRPr lang="en-US" altLang="en-US" sz="1700" dirty="0"/>
          </a:p>
        </p:txBody>
      </p:sp>
      <p:sp>
        <p:nvSpPr>
          <p:cNvPr id="2" name="Slide Number Placeholder 1">
            <a:extLst>
              <a:ext uri="{FF2B5EF4-FFF2-40B4-BE49-F238E27FC236}">
                <a16:creationId xmlns:a16="http://schemas.microsoft.com/office/drawing/2014/main" id="{7C8AA50D-ACE9-48F1-83DE-8192BFFB926D}"/>
              </a:ext>
            </a:extLst>
          </p:cNvPr>
          <p:cNvSpPr>
            <a:spLocks noGrp="1"/>
          </p:cNvSpPr>
          <p:nvPr>
            <p:ph type="sldNum" sz="quarter" idx="12"/>
          </p:nvPr>
        </p:nvSpPr>
        <p:spPr/>
        <p:txBody>
          <a:bodyPr/>
          <a:lstStyle/>
          <a:p>
            <a:pPr>
              <a:defRPr/>
            </a:pPr>
            <a:fld id="{39921203-18EC-4232-ACAE-9079923A5577}" type="slidenum">
              <a:rPr lang="en-US" smtClean="0"/>
              <a:pPr>
                <a:defRPr/>
              </a:pPr>
              <a:t>20</a:t>
            </a:fld>
            <a:endParaRPr lang="en-US"/>
          </a:p>
        </p:txBody>
      </p:sp>
      <p:pic>
        <p:nvPicPr>
          <p:cNvPr id="6" name="Picture 5" descr="poor people with no money clipart 20 free Cliparts | Download images o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770" y="3276600"/>
            <a:ext cx="2156460" cy="2835910"/>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Large confetti"/>
          <p:cNvSpPr>
            <a:spLocks noGrp="1" noChangeArrowheads="1"/>
          </p:cNvSpPr>
          <p:nvPr>
            <p:ph type="title"/>
          </p:nvPr>
        </p:nvSpPr>
        <p:spPr>
          <a:xfrm>
            <a:off x="228600" y="381000"/>
            <a:ext cx="8458200" cy="1143000"/>
          </a:xfrm>
        </p:spPr>
        <p:txBody>
          <a:bodyPr/>
          <a:lstStyle/>
          <a:p>
            <a:pPr algn="ctr" eaLnBrk="1" hangingPunct="1"/>
            <a:r>
              <a:rPr lang="en-US" altLang="en-US" b="1" dirty="0"/>
              <a:t>RSA 80:69 Redemption (Cont.)</a:t>
            </a:r>
          </a:p>
        </p:txBody>
      </p:sp>
      <p:sp>
        <p:nvSpPr>
          <p:cNvPr id="34819" name="Rectangle 3"/>
          <p:cNvSpPr>
            <a:spLocks noGrp="1" noChangeArrowheads="1"/>
          </p:cNvSpPr>
          <p:nvPr>
            <p:ph idx="1"/>
          </p:nvPr>
        </p:nvSpPr>
        <p:spPr>
          <a:xfrm>
            <a:off x="457200" y="1828800"/>
            <a:ext cx="7086600" cy="2209800"/>
          </a:xfrm>
        </p:spPr>
        <p:txBody>
          <a:bodyPr/>
          <a:lstStyle/>
          <a:p>
            <a:pPr marL="977900" lvl="3" indent="0" algn="just" eaLnBrk="1" hangingPunct="1">
              <a:buNone/>
            </a:pPr>
            <a:r>
              <a:rPr lang="en-US" altLang="en-US" dirty="0"/>
              <a:t>Except that in the case of </a:t>
            </a:r>
            <a:r>
              <a:rPr lang="en-US" altLang="en-US" b="1" dirty="0"/>
              <a:t>partial payments</a:t>
            </a:r>
            <a:r>
              <a:rPr lang="en-US" altLang="en-US" dirty="0"/>
              <a:t> in redemption made under RSA 80:71, i</a:t>
            </a:r>
            <a:r>
              <a:rPr lang="en-US" altLang="en-US" b="1" dirty="0"/>
              <a:t>nterest at 14%</a:t>
            </a:r>
            <a:r>
              <a:rPr lang="en-US" altLang="en-US" dirty="0"/>
              <a:t> shall be computed on the unpaid balance, together with </a:t>
            </a:r>
            <a:r>
              <a:rPr lang="en-US" altLang="en-US" b="1" dirty="0"/>
              <a:t>redemption costs </a:t>
            </a:r>
            <a:r>
              <a:rPr lang="en-US" altLang="en-US" dirty="0"/>
              <a:t>and costs for </a:t>
            </a:r>
            <a:r>
              <a:rPr lang="en-US" altLang="en-US" b="1" dirty="0"/>
              <a:t>identifying and notifying mortgagees</a:t>
            </a:r>
            <a:r>
              <a:rPr lang="en-US" altLang="en-US" dirty="0"/>
              <a:t>.</a:t>
            </a:r>
          </a:p>
          <a:p>
            <a:pPr marL="977900" lvl="3" indent="0" algn="just" eaLnBrk="1" hangingPunct="1">
              <a:buNone/>
            </a:pPr>
            <a:r>
              <a:rPr lang="en-US" altLang="en-US" i="1" dirty="0"/>
              <a:t>(</a:t>
            </a:r>
            <a:r>
              <a:rPr lang="en-US" altLang="en-US" b="1" i="1" dirty="0"/>
              <a:t>18 % for 2018 levy and prior</a:t>
            </a:r>
            <a:r>
              <a:rPr lang="en-US" altLang="en-US" i="1" dirty="0"/>
              <a:t>)</a:t>
            </a:r>
          </a:p>
          <a:p>
            <a:pPr marL="977900" lvl="3" indent="0" algn="just" eaLnBrk="1" hangingPunct="1">
              <a:buNone/>
            </a:pPr>
            <a:endParaRPr lang="en-US" altLang="en-US" sz="2400" dirty="0"/>
          </a:p>
          <a:p>
            <a:pPr marL="977900" lvl="3" indent="0" algn="just" eaLnBrk="1" hangingPunct="1">
              <a:buNone/>
            </a:pPr>
            <a:endParaRPr lang="en-US" altLang="en-US" sz="2400" dirty="0"/>
          </a:p>
          <a:p>
            <a:pPr marL="977900" lvl="3" indent="0" algn="just" eaLnBrk="1" hangingPunct="1">
              <a:buNone/>
            </a:pPr>
            <a:endParaRPr lang="en-US" altLang="en-US" sz="2400" dirty="0"/>
          </a:p>
        </p:txBody>
      </p:sp>
      <p:pic>
        <p:nvPicPr>
          <p:cNvPr id="3" name="Picture 2">
            <a:extLst>
              <a:ext uri="{FF2B5EF4-FFF2-40B4-BE49-F238E27FC236}">
                <a16:creationId xmlns:a16="http://schemas.microsoft.com/office/drawing/2014/main" id="{E50BBBBA-01EF-413B-8E21-347995E71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43200" y="4343400"/>
            <a:ext cx="3657600" cy="2171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a:extLst>
              <a:ext uri="{FF2B5EF4-FFF2-40B4-BE49-F238E27FC236}">
                <a16:creationId xmlns:a16="http://schemas.microsoft.com/office/drawing/2014/main" id="{78CFC8A7-31F6-4196-A549-6D6426FB6B5C}"/>
              </a:ext>
            </a:extLst>
          </p:cNvPr>
          <p:cNvSpPr>
            <a:spLocks noGrp="1"/>
          </p:cNvSpPr>
          <p:nvPr>
            <p:ph type="sldNum" sz="quarter" idx="12"/>
          </p:nvPr>
        </p:nvSpPr>
        <p:spPr/>
        <p:txBody>
          <a:bodyPr/>
          <a:lstStyle/>
          <a:p>
            <a:pPr>
              <a:defRPr/>
            </a:pPr>
            <a:fld id="{39921203-18EC-4232-ACAE-9079923A5577}" type="slidenum">
              <a:rPr lang="en-US" smtClean="0"/>
              <a:pPr>
                <a:defRPr/>
              </a:pPr>
              <a:t>21</a:t>
            </a:fld>
            <a:endParaRPr lang="en-US"/>
          </a:p>
        </p:txBody>
      </p:sp>
    </p:spTree>
    <p:extLst>
      <p:ext uri="{BB962C8B-B14F-4D97-AF65-F5344CB8AC3E}">
        <p14:creationId xmlns:p14="http://schemas.microsoft.com/office/powerpoint/2010/main" val="4123354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a:xfrm>
            <a:off x="152400" y="868362"/>
            <a:ext cx="8534400" cy="1265238"/>
          </a:xfrm>
        </p:spPr>
        <p:txBody>
          <a:bodyPr/>
          <a:lstStyle/>
          <a:p>
            <a:pPr algn="ctr" eaLnBrk="1" hangingPunct="1"/>
            <a:r>
              <a:rPr lang="en-US" altLang="en-US" b="1" dirty="0"/>
              <a:t>RSA 80:71  </a:t>
            </a:r>
            <a:br>
              <a:rPr lang="en-US" altLang="en-US" b="1" dirty="0"/>
            </a:br>
            <a:r>
              <a:rPr lang="en-US" altLang="en-US" b="1" dirty="0"/>
              <a:t>Partial Payments in Redemption</a:t>
            </a:r>
          </a:p>
        </p:txBody>
      </p:sp>
      <p:sp>
        <p:nvSpPr>
          <p:cNvPr id="36867" name="Rectangle 3"/>
          <p:cNvSpPr>
            <a:spLocks noGrp="1" noChangeArrowheads="1"/>
          </p:cNvSpPr>
          <p:nvPr>
            <p:ph idx="1"/>
          </p:nvPr>
        </p:nvSpPr>
        <p:spPr>
          <a:xfrm>
            <a:off x="3352800" y="2281555"/>
            <a:ext cx="5334000" cy="4222750"/>
          </a:xfrm>
        </p:spPr>
        <p:txBody>
          <a:bodyPr/>
          <a:lstStyle/>
          <a:p>
            <a:pPr marL="0" indent="0" eaLnBrk="1" hangingPunct="1">
              <a:lnSpc>
                <a:spcPct val="90000"/>
              </a:lnSpc>
              <a:buNone/>
            </a:pPr>
            <a:r>
              <a:rPr lang="en-US" altLang="en-US" sz="2800" dirty="0"/>
              <a:t>Any person with a </a:t>
            </a:r>
            <a:r>
              <a:rPr lang="en-US" altLang="en-US" sz="2800" b="1" dirty="0"/>
              <a:t>legal interest </a:t>
            </a:r>
            <a:r>
              <a:rPr lang="en-US" altLang="en-US" sz="2800" dirty="0"/>
              <a:t>in real estate upon which a real estate tax lien has been executed may make partial payments in redemption.</a:t>
            </a:r>
          </a:p>
          <a:p>
            <a:pPr lvl="1" eaLnBrk="1" hangingPunct="1">
              <a:lnSpc>
                <a:spcPct val="90000"/>
              </a:lnSpc>
              <a:buFont typeface="Wingdings" panose="05000000000000000000" pitchFamily="2" charset="2"/>
              <a:buChar char="Ø"/>
            </a:pPr>
            <a:r>
              <a:rPr lang="en-US" altLang="en-US" sz="2800" dirty="0"/>
              <a:t>Tax Collector receives the partial payment and gives a </a:t>
            </a:r>
            <a:r>
              <a:rPr lang="en-US" altLang="en-US" sz="2800" b="1" dirty="0"/>
              <a:t>receipt </a:t>
            </a:r>
            <a:r>
              <a:rPr lang="en-US" altLang="en-US" sz="2800" dirty="0"/>
              <a:t>therefor.</a:t>
            </a:r>
          </a:p>
          <a:p>
            <a:pPr lvl="1" eaLnBrk="1" hangingPunct="1">
              <a:lnSpc>
                <a:spcPct val="90000"/>
              </a:lnSpc>
              <a:buFont typeface="Wingdings" panose="05000000000000000000" pitchFamily="2" charset="2"/>
              <a:buChar char="Ø"/>
            </a:pPr>
            <a:r>
              <a:rPr lang="en-US" altLang="en-US" sz="2800" dirty="0"/>
              <a:t>Pay over such sums to the town treasurer.</a:t>
            </a:r>
          </a:p>
        </p:txBody>
      </p:sp>
      <p:sp>
        <p:nvSpPr>
          <p:cNvPr id="2" name="Slide Number Placeholder 1">
            <a:extLst>
              <a:ext uri="{FF2B5EF4-FFF2-40B4-BE49-F238E27FC236}">
                <a16:creationId xmlns:a16="http://schemas.microsoft.com/office/drawing/2014/main" id="{C8A944DF-EA32-4067-9D56-DF8D7D629092}"/>
              </a:ext>
            </a:extLst>
          </p:cNvPr>
          <p:cNvSpPr>
            <a:spLocks noGrp="1"/>
          </p:cNvSpPr>
          <p:nvPr>
            <p:ph type="sldNum" sz="quarter" idx="12"/>
          </p:nvPr>
        </p:nvSpPr>
        <p:spPr/>
        <p:txBody>
          <a:bodyPr/>
          <a:lstStyle/>
          <a:p>
            <a:pPr>
              <a:defRPr/>
            </a:pPr>
            <a:fld id="{39921203-18EC-4232-ACAE-9079923A5577}" type="slidenum">
              <a:rPr lang="en-US" smtClean="0"/>
              <a:pPr>
                <a:defRPr/>
              </a:pPr>
              <a:t>22</a:t>
            </a:fld>
            <a:endParaRPr lang="en-US"/>
          </a:p>
        </p:txBody>
      </p:sp>
      <p:pic>
        <p:nvPicPr>
          <p:cNvPr id="8" name="Picture 7" descr="Signs That Your Business Needs Invoicing Software | InvoiceBerry Blog"/>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048000" cy="1775460"/>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a:xfrm>
            <a:off x="457200" y="704850"/>
            <a:ext cx="8229600" cy="1504950"/>
          </a:xfrm>
        </p:spPr>
        <p:txBody>
          <a:bodyPr/>
          <a:lstStyle/>
          <a:p>
            <a:pPr algn="ctr" eaLnBrk="1" hangingPunct="1"/>
            <a:r>
              <a:rPr lang="en-US" altLang="en-US" b="1" dirty="0"/>
              <a:t>RSA 80:70 </a:t>
            </a:r>
            <a:br>
              <a:rPr lang="en-US" altLang="en-US" b="1" dirty="0"/>
            </a:br>
            <a:r>
              <a:rPr lang="en-US" altLang="en-US" b="1" dirty="0"/>
              <a:t>Notice of Redemption</a:t>
            </a:r>
          </a:p>
        </p:txBody>
      </p:sp>
      <p:sp>
        <p:nvSpPr>
          <p:cNvPr id="35843" name="Rectangle 3"/>
          <p:cNvSpPr>
            <a:spLocks noGrp="1" noChangeArrowheads="1"/>
          </p:cNvSpPr>
          <p:nvPr>
            <p:ph idx="1"/>
          </p:nvPr>
        </p:nvSpPr>
        <p:spPr>
          <a:xfrm>
            <a:off x="486032" y="2674204"/>
            <a:ext cx="8048368" cy="3657600"/>
          </a:xfrm>
        </p:spPr>
        <p:txBody>
          <a:bodyPr/>
          <a:lstStyle/>
          <a:p>
            <a:pPr marL="0" indent="0" algn="ctr" eaLnBrk="1" hangingPunct="1">
              <a:buNone/>
            </a:pPr>
            <a:r>
              <a:rPr lang="en-US" altLang="en-US" sz="2800" u="sng" dirty="0"/>
              <a:t>When full redemption is made:</a:t>
            </a:r>
          </a:p>
          <a:p>
            <a:pPr marL="0" indent="0" eaLnBrk="1" hangingPunct="1">
              <a:buNone/>
            </a:pPr>
            <a:r>
              <a:rPr lang="en-US" altLang="en-US" dirty="0"/>
              <a:t>The Tax Collector shall </a:t>
            </a:r>
            <a:r>
              <a:rPr lang="en-US" altLang="en-US" b="1" dirty="0"/>
              <a:t>within 30 days notify the Register of Deeds.</a:t>
            </a:r>
          </a:p>
          <a:p>
            <a:pPr eaLnBrk="1" hangingPunct="1">
              <a:buFont typeface="Wingdings" panose="05000000000000000000" pitchFamily="2" charset="2"/>
              <a:buChar char="Ø"/>
            </a:pPr>
            <a:r>
              <a:rPr lang="en-US" altLang="en-US" sz="2100" dirty="0"/>
              <a:t>Name of the person redeeming.</a:t>
            </a:r>
          </a:p>
          <a:p>
            <a:pPr eaLnBrk="1" hangingPunct="1">
              <a:buFont typeface="Wingdings" panose="05000000000000000000" pitchFamily="2" charset="2"/>
              <a:buChar char="Ø"/>
            </a:pPr>
            <a:r>
              <a:rPr lang="en-US" altLang="en-US" sz="2100" dirty="0"/>
              <a:t>Date when redemption was made.</a:t>
            </a:r>
          </a:p>
          <a:p>
            <a:pPr eaLnBrk="1" hangingPunct="1">
              <a:buFont typeface="Wingdings" panose="05000000000000000000" pitchFamily="2" charset="2"/>
              <a:buChar char="Ø"/>
            </a:pPr>
            <a:r>
              <a:rPr lang="en-US" altLang="en-US" sz="2100" dirty="0"/>
              <a:t>Date of the execution of the tax lien.</a:t>
            </a:r>
          </a:p>
          <a:p>
            <a:pPr eaLnBrk="1" hangingPunct="1">
              <a:buFont typeface="Wingdings" panose="05000000000000000000" pitchFamily="2" charset="2"/>
              <a:buChar char="Ø"/>
            </a:pPr>
            <a:r>
              <a:rPr lang="en-US" altLang="en-US" sz="2100" dirty="0"/>
              <a:t>Brief description of the real estate in question.</a:t>
            </a:r>
          </a:p>
          <a:p>
            <a:pPr eaLnBrk="1" hangingPunct="1">
              <a:buFont typeface="Wingdings" panose="05000000000000000000" pitchFamily="2" charset="2"/>
              <a:buChar char="Ø"/>
            </a:pPr>
            <a:r>
              <a:rPr lang="en-US" altLang="en-US" sz="2100" dirty="0"/>
              <a:t>Name of the person or persons against whom the tax was levied.</a:t>
            </a:r>
          </a:p>
        </p:txBody>
      </p:sp>
      <p:sp>
        <p:nvSpPr>
          <p:cNvPr id="2" name="Slide Number Placeholder 1">
            <a:extLst>
              <a:ext uri="{FF2B5EF4-FFF2-40B4-BE49-F238E27FC236}">
                <a16:creationId xmlns:a16="http://schemas.microsoft.com/office/drawing/2014/main" id="{39EF2545-DEBB-49C4-89E0-58BD2E69D46F}"/>
              </a:ext>
            </a:extLst>
          </p:cNvPr>
          <p:cNvSpPr>
            <a:spLocks noGrp="1"/>
          </p:cNvSpPr>
          <p:nvPr>
            <p:ph type="sldNum" sz="quarter" idx="12"/>
          </p:nvPr>
        </p:nvSpPr>
        <p:spPr/>
        <p:txBody>
          <a:bodyPr/>
          <a:lstStyle/>
          <a:p>
            <a:pPr>
              <a:defRPr/>
            </a:pPr>
            <a:fld id="{39921203-18EC-4232-ACAE-9079923A5577}"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nh local property tax billing cartoon images">
            <a:extLst>
              <a:ext uri="{FF2B5EF4-FFF2-40B4-BE49-F238E27FC236}">
                <a16:creationId xmlns:a16="http://schemas.microsoft.com/office/drawing/2014/main" id="{751A21C3-99F0-4140-BD80-0565ED643A1B}"/>
              </a:ext>
            </a:extLst>
          </p:cNvPr>
          <p:cNvSpPr>
            <a:spLocks noChangeAspect="1" noChangeArrowheads="1"/>
          </p:cNvSpPr>
          <p:nvPr/>
        </p:nvSpPr>
        <p:spPr bwMode="auto">
          <a:xfrm>
            <a:off x="3838575" y="2647950"/>
            <a:ext cx="146685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nh local property tax billing cartoon images">
            <a:extLst>
              <a:ext uri="{FF2B5EF4-FFF2-40B4-BE49-F238E27FC236}">
                <a16:creationId xmlns:a16="http://schemas.microsoft.com/office/drawing/2014/main" id="{2079D4B5-9D7A-4B89-9773-5889DA4BF743}"/>
              </a:ext>
            </a:extLst>
          </p:cNvPr>
          <p:cNvSpPr>
            <a:spLocks noChangeAspect="1" noChangeArrowheads="1"/>
          </p:cNvSpPr>
          <p:nvPr/>
        </p:nvSpPr>
        <p:spPr bwMode="auto">
          <a:xfrm>
            <a:off x="4031721" y="2800350"/>
            <a:ext cx="1426104"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5750CCE6-599A-4494-99F1-74E03DBB07EE}"/>
              </a:ext>
            </a:extLst>
          </p:cNvPr>
          <p:cNvSpPr>
            <a:spLocks noGrp="1"/>
          </p:cNvSpPr>
          <p:nvPr>
            <p:ph type="sldNum" sz="quarter" idx="12"/>
          </p:nvPr>
        </p:nvSpPr>
        <p:spPr/>
        <p:txBody>
          <a:bodyPr/>
          <a:lstStyle/>
          <a:p>
            <a:pPr>
              <a:defRPr/>
            </a:pPr>
            <a:fld id="{39921203-18EC-4232-ACAE-9079923A5577}" type="slidenum">
              <a:rPr lang="en-US" smtClean="0"/>
              <a:pPr>
                <a:defRPr/>
              </a:pPr>
              <a:t>24</a:t>
            </a:fld>
            <a:endParaRPr lang="en-US"/>
          </a:p>
        </p:txBody>
      </p:sp>
      <p:pic>
        <p:nvPicPr>
          <p:cNvPr id="4098" name="Picture 2" descr="deep breath clip art 19 free Cliparts | Download images on Clipground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2" y="1828800"/>
            <a:ext cx="3800476"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262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a:xfrm>
            <a:off x="1333500" y="910064"/>
            <a:ext cx="5638800" cy="830997"/>
          </a:xfrm>
        </p:spPr>
        <p:txBody>
          <a:bodyPr/>
          <a:lstStyle/>
          <a:p>
            <a:pPr algn="ctr" eaLnBrk="1" hangingPunct="1"/>
            <a:r>
              <a:rPr lang="en-US" altLang="en-US" b="1" dirty="0"/>
              <a:t>RSA 80:76 Tax Deed</a:t>
            </a:r>
          </a:p>
        </p:txBody>
      </p:sp>
      <p:sp>
        <p:nvSpPr>
          <p:cNvPr id="37891" name="Rectangle 3"/>
          <p:cNvSpPr>
            <a:spLocks noGrp="1" noChangeArrowheads="1"/>
          </p:cNvSpPr>
          <p:nvPr>
            <p:ph idx="1"/>
          </p:nvPr>
        </p:nvSpPr>
        <p:spPr>
          <a:xfrm>
            <a:off x="457200" y="1935163"/>
            <a:ext cx="7543800" cy="1722437"/>
          </a:xfrm>
        </p:spPr>
        <p:txBody>
          <a:bodyPr/>
          <a:lstStyle/>
          <a:p>
            <a:pPr algn="just" eaLnBrk="1" hangingPunct="1">
              <a:lnSpc>
                <a:spcPct val="90000"/>
              </a:lnSpc>
            </a:pPr>
            <a:r>
              <a:rPr lang="en-US" altLang="en-US" sz="2500" dirty="0"/>
              <a:t>The collector, </a:t>
            </a:r>
            <a:r>
              <a:rPr lang="en-US" altLang="en-US" sz="2500" b="1" dirty="0"/>
              <a:t>after 2 years </a:t>
            </a:r>
            <a:r>
              <a:rPr lang="en-US" altLang="en-US" sz="2500" dirty="0"/>
              <a:t>from the execution of the real estate tax lien, </a:t>
            </a:r>
            <a:r>
              <a:rPr lang="en-US" altLang="en-US" sz="2500" b="1" dirty="0"/>
              <a:t>shall execute </a:t>
            </a:r>
            <a:r>
              <a:rPr lang="en-US" altLang="en-US" sz="2500" dirty="0"/>
              <a:t>to the lienholder (municipality) a </a:t>
            </a:r>
            <a:r>
              <a:rPr lang="en-US" altLang="en-US" sz="2500" b="1" dirty="0"/>
              <a:t>deed</a:t>
            </a:r>
            <a:r>
              <a:rPr lang="en-US" altLang="en-US" sz="2500" dirty="0"/>
              <a:t> of the land subject to the real estate tax lien and not redeemed. With the following exceptions:</a:t>
            </a:r>
          </a:p>
        </p:txBody>
      </p:sp>
      <p:sp>
        <p:nvSpPr>
          <p:cNvPr id="3" name="Slide Number Placeholder 2">
            <a:extLst>
              <a:ext uri="{FF2B5EF4-FFF2-40B4-BE49-F238E27FC236}">
                <a16:creationId xmlns:a16="http://schemas.microsoft.com/office/drawing/2014/main" id="{12008F74-5A22-404B-8BBF-57D00D6DBAAD}"/>
              </a:ext>
            </a:extLst>
          </p:cNvPr>
          <p:cNvSpPr>
            <a:spLocks noGrp="1"/>
          </p:cNvSpPr>
          <p:nvPr>
            <p:ph type="sldNum" sz="quarter" idx="12"/>
          </p:nvPr>
        </p:nvSpPr>
        <p:spPr/>
        <p:txBody>
          <a:bodyPr/>
          <a:lstStyle/>
          <a:p>
            <a:pPr>
              <a:defRPr/>
            </a:pPr>
            <a:fld id="{39921203-18EC-4232-ACAE-9079923A5577}" type="slidenum">
              <a:rPr lang="en-US" smtClean="0"/>
              <a:pPr>
                <a:defRPr/>
              </a:pPr>
              <a:t>25</a:t>
            </a:fld>
            <a:endParaRPr lang="en-US"/>
          </a:p>
        </p:txBody>
      </p:sp>
      <p:pic>
        <p:nvPicPr>
          <p:cNvPr id="1026" name="Picture 2" descr="See related 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371" y="3820366"/>
            <a:ext cx="3811058" cy="2535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a:xfrm>
            <a:off x="1832020" y="873641"/>
            <a:ext cx="5638800" cy="830997"/>
          </a:xfrm>
        </p:spPr>
        <p:txBody>
          <a:bodyPr/>
          <a:lstStyle/>
          <a:p>
            <a:pPr eaLnBrk="1" hangingPunct="1"/>
            <a:r>
              <a:rPr lang="en-US" altLang="en-US" b="1" dirty="0"/>
              <a:t>RSA 80:76 Tax Deed</a:t>
            </a:r>
          </a:p>
        </p:txBody>
      </p:sp>
      <p:sp>
        <p:nvSpPr>
          <p:cNvPr id="37891" name="Rectangle 3"/>
          <p:cNvSpPr>
            <a:spLocks noGrp="1" noChangeArrowheads="1"/>
          </p:cNvSpPr>
          <p:nvPr>
            <p:ph idx="1"/>
          </p:nvPr>
        </p:nvSpPr>
        <p:spPr>
          <a:xfrm>
            <a:off x="204452" y="2133600"/>
            <a:ext cx="8534400" cy="4222750"/>
          </a:xfrm>
        </p:spPr>
        <p:txBody>
          <a:bodyPr/>
          <a:lstStyle/>
          <a:p>
            <a:pPr algn="just" eaLnBrk="1" hangingPunct="1">
              <a:lnSpc>
                <a:spcPct val="90000"/>
              </a:lnSpc>
            </a:pPr>
            <a:r>
              <a:rPr lang="en-US" altLang="en-US" sz="2000" dirty="0"/>
              <a:t>The governing body has deemed the property an environmental liability.</a:t>
            </a:r>
          </a:p>
          <a:p>
            <a:pPr algn="just" eaLnBrk="1" hangingPunct="1">
              <a:lnSpc>
                <a:spcPct val="90000"/>
              </a:lnSpc>
            </a:pPr>
            <a:endParaRPr lang="en-US" altLang="en-US" sz="2000" dirty="0"/>
          </a:p>
          <a:p>
            <a:pPr algn="just" eaLnBrk="1" hangingPunct="1">
              <a:lnSpc>
                <a:spcPct val="90000"/>
              </a:lnSpc>
            </a:pPr>
            <a:r>
              <a:rPr lang="en-US" altLang="en-US" sz="2000" dirty="0"/>
              <a:t>The governing body determined acceptance</a:t>
            </a:r>
            <a:r>
              <a:rPr lang="en-US" sz="2000" b="1" dirty="0"/>
              <a:t> </a:t>
            </a:r>
            <a:r>
              <a:rPr lang="en-US" sz="2000" dirty="0"/>
              <a:t>and ownership of the real estate would subject the municipality to undesirable obligations or liability risks, including obligations under real estate covenants or obligations to tenants, or for any other reason would be contrary to the public interest.  </a:t>
            </a:r>
          </a:p>
          <a:p>
            <a:pPr algn="just" eaLnBrk="1" hangingPunct="1">
              <a:lnSpc>
                <a:spcPct val="90000"/>
              </a:lnSpc>
            </a:pPr>
            <a:endParaRPr lang="en-US" sz="2000" dirty="0"/>
          </a:p>
          <a:p>
            <a:pPr algn="just" eaLnBrk="1" hangingPunct="1">
              <a:lnSpc>
                <a:spcPct val="90000"/>
              </a:lnSpc>
            </a:pPr>
            <a:endParaRPr lang="en-US" sz="2000" dirty="0"/>
          </a:p>
          <a:p>
            <a:pPr algn="just" eaLnBrk="1" hangingPunct="1">
              <a:lnSpc>
                <a:spcPct val="90000"/>
              </a:lnSpc>
            </a:pPr>
            <a:r>
              <a:rPr lang="en-US" sz="2000" dirty="0"/>
              <a:t>Such a decision </a:t>
            </a:r>
            <a:r>
              <a:rPr lang="en-US" sz="2000" b="1" dirty="0"/>
              <a:t>shall not be made solely for the benefit of a taxpayer.</a:t>
            </a:r>
            <a:endParaRPr lang="en-US" altLang="en-US" sz="2000" dirty="0"/>
          </a:p>
        </p:txBody>
      </p:sp>
      <p:sp>
        <p:nvSpPr>
          <p:cNvPr id="3" name="Slide Number Placeholder 2">
            <a:extLst>
              <a:ext uri="{FF2B5EF4-FFF2-40B4-BE49-F238E27FC236}">
                <a16:creationId xmlns:a16="http://schemas.microsoft.com/office/drawing/2014/main" id="{C0575165-E908-42E6-8851-4ABC546E7CB8}"/>
              </a:ext>
            </a:extLst>
          </p:cNvPr>
          <p:cNvSpPr>
            <a:spLocks noGrp="1"/>
          </p:cNvSpPr>
          <p:nvPr>
            <p:ph type="sldNum" sz="quarter" idx="12"/>
          </p:nvPr>
        </p:nvSpPr>
        <p:spPr/>
        <p:txBody>
          <a:bodyPr/>
          <a:lstStyle/>
          <a:p>
            <a:pPr>
              <a:defRPr/>
            </a:pPr>
            <a:fld id="{39921203-18EC-4232-ACAE-9079923A5577}" type="slidenum">
              <a:rPr lang="en-US" smtClean="0"/>
              <a:pPr>
                <a:defRPr/>
              </a:pPr>
              <a:t>26</a:t>
            </a:fld>
            <a:endParaRPr lang="en-US"/>
          </a:p>
        </p:txBody>
      </p:sp>
    </p:spTree>
    <p:extLst>
      <p:ext uri="{BB962C8B-B14F-4D97-AF65-F5344CB8AC3E}">
        <p14:creationId xmlns:p14="http://schemas.microsoft.com/office/powerpoint/2010/main" val="32351606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a:xfrm>
            <a:off x="457200" y="704850"/>
            <a:ext cx="8229600" cy="590550"/>
          </a:xfrm>
        </p:spPr>
        <p:txBody>
          <a:bodyPr/>
          <a:lstStyle/>
          <a:p>
            <a:pPr algn="ctr" eaLnBrk="1" hangingPunct="1"/>
            <a:r>
              <a:rPr lang="en-US" altLang="en-US" b="1" dirty="0"/>
              <a:t>RSA 80:76 Tax Deed (Cont.)</a:t>
            </a:r>
          </a:p>
        </p:txBody>
      </p:sp>
      <p:sp>
        <p:nvSpPr>
          <p:cNvPr id="105475" name="Rectangle 3"/>
          <p:cNvSpPr>
            <a:spLocks noGrp="1" noChangeArrowheads="1"/>
          </p:cNvSpPr>
          <p:nvPr>
            <p:ph idx="1"/>
          </p:nvPr>
        </p:nvSpPr>
        <p:spPr>
          <a:xfrm>
            <a:off x="304800" y="1352500"/>
            <a:ext cx="8229600" cy="1295399"/>
          </a:xfrm>
        </p:spPr>
        <p:txBody>
          <a:bodyPr>
            <a:noAutofit/>
          </a:bodyPr>
          <a:lstStyle/>
          <a:p>
            <a:pPr marL="274320" indent="-274320" algn="just" eaLnBrk="1" fontAlgn="auto" hangingPunct="1">
              <a:lnSpc>
                <a:spcPct val="90000"/>
              </a:lnSpc>
              <a:spcAft>
                <a:spcPts val="0"/>
              </a:spcAft>
              <a:buClr>
                <a:schemeClr val="accent3"/>
              </a:buClr>
              <a:buFont typeface="Wingdings 2"/>
              <a:buChar char=""/>
              <a:defRPr/>
            </a:pPr>
            <a:r>
              <a:rPr lang="en-US" sz="1800" dirty="0"/>
              <a:t>When a governing body has, under paragraph II or II-a, served notice (deed waiver) upon the collector it shall not accept the deed, the </a:t>
            </a:r>
            <a:r>
              <a:rPr lang="en-US" sz="1800" b="1" dirty="0"/>
              <a:t>tax lien shall remain in effect indefinitely</a:t>
            </a:r>
            <a:r>
              <a:rPr lang="en-US" sz="1800" dirty="0"/>
              <a:t>, retaining its priority over other liens.  The taxpayer’s </a:t>
            </a:r>
            <a:r>
              <a:rPr lang="en-US" sz="1800" b="1" dirty="0"/>
              <a:t>right of redemption </a:t>
            </a:r>
            <a:r>
              <a:rPr lang="en-US" sz="1800" dirty="0"/>
              <a:t>as provided by RSA 80:69 shall likewise be </a:t>
            </a:r>
            <a:r>
              <a:rPr lang="en-US" sz="1800" b="1" dirty="0"/>
              <a:t>extended indefinitely</a:t>
            </a:r>
            <a:r>
              <a:rPr lang="en-US" sz="1800" dirty="0"/>
              <a:t>, with interest continuing to accrue as provided in that section.  </a:t>
            </a:r>
          </a:p>
        </p:txBody>
      </p:sp>
      <p:sp>
        <p:nvSpPr>
          <p:cNvPr id="2" name="Slide Number Placeholder 1">
            <a:extLst>
              <a:ext uri="{FF2B5EF4-FFF2-40B4-BE49-F238E27FC236}">
                <a16:creationId xmlns:a16="http://schemas.microsoft.com/office/drawing/2014/main" id="{E48466C8-EB94-48F0-A888-6926D73BF235}"/>
              </a:ext>
            </a:extLst>
          </p:cNvPr>
          <p:cNvSpPr>
            <a:spLocks noGrp="1"/>
          </p:cNvSpPr>
          <p:nvPr>
            <p:ph type="sldNum" sz="quarter" idx="12"/>
          </p:nvPr>
        </p:nvSpPr>
        <p:spPr/>
        <p:txBody>
          <a:bodyPr/>
          <a:lstStyle/>
          <a:p>
            <a:pPr>
              <a:defRPr/>
            </a:pPr>
            <a:fld id="{39921203-18EC-4232-ACAE-9079923A5577}" type="slidenum">
              <a:rPr lang="en-US" smtClean="0"/>
              <a:pPr>
                <a:defRPr/>
              </a:pPr>
              <a:t>27</a:t>
            </a:fld>
            <a:endParaRPr lang="en-US"/>
          </a:p>
        </p:txBody>
      </p:sp>
      <p:pic>
        <p:nvPicPr>
          <p:cNvPr id="9" name="Picture 8">
            <a:extLst>
              <a:ext uri="{FF2B5EF4-FFF2-40B4-BE49-F238E27FC236}">
                <a16:creationId xmlns:a16="http://schemas.microsoft.com/office/drawing/2014/main" id="{23DE0FAE-0128-456C-ACEC-13F43AAE4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801372"/>
            <a:ext cx="2895600" cy="2286000"/>
          </a:xfrm>
          <a:prstGeom prst="rect">
            <a:avLst/>
          </a:prstGeom>
        </p:spPr>
      </p:pic>
      <p:sp>
        <p:nvSpPr>
          <p:cNvPr id="13" name="TextBox 12">
            <a:extLst>
              <a:ext uri="{FF2B5EF4-FFF2-40B4-BE49-F238E27FC236}">
                <a16:creationId xmlns:a16="http://schemas.microsoft.com/office/drawing/2014/main" id="{53CF770E-4389-42D4-A665-4144F757DF5A}"/>
              </a:ext>
            </a:extLst>
          </p:cNvPr>
          <p:cNvSpPr txBox="1"/>
          <p:nvPr/>
        </p:nvSpPr>
        <p:spPr>
          <a:xfrm>
            <a:off x="2743200" y="5295798"/>
            <a:ext cx="5334000" cy="1089529"/>
          </a:xfrm>
          <a:prstGeom prst="rect">
            <a:avLst/>
          </a:prstGeom>
          <a:noFill/>
        </p:spPr>
        <p:txBody>
          <a:bodyPr wrap="square" rtlCol="0">
            <a:spAutoFit/>
          </a:bodyPr>
          <a:lstStyle/>
          <a:p>
            <a:pPr marL="274320" indent="-274320" algn="just" eaLnBrk="1" fontAlgn="auto" hangingPunct="1">
              <a:lnSpc>
                <a:spcPct val="90000"/>
              </a:lnSpc>
              <a:spcAft>
                <a:spcPts val="0"/>
              </a:spcAft>
              <a:buClr>
                <a:schemeClr val="accent3"/>
              </a:buClr>
              <a:buFont typeface="Wingdings 2"/>
              <a:buChar char=""/>
              <a:defRPr/>
            </a:pPr>
            <a:r>
              <a:rPr lang="en-US" sz="1800" dirty="0"/>
              <a:t>The </a:t>
            </a:r>
            <a:r>
              <a:rPr lang="en-US" sz="1800" b="1" dirty="0"/>
              <a:t>tax lien may be enforced by the municipality by suit </a:t>
            </a:r>
            <a:r>
              <a:rPr lang="en-US" sz="1800" dirty="0"/>
              <a:t>as provided under RSA 80:50, and through any remedy provided by law for the enforcement of other types of liens and attachments.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778539"/>
            <a:ext cx="2362200" cy="1606788"/>
          </a:xfrm>
          <a:prstGeom prst="rect">
            <a:avLst/>
          </a:prstGeom>
          <a:ln>
            <a:noFill/>
          </a:ln>
          <a:effectLst>
            <a:softEdge rad="112500"/>
          </a:effectLst>
        </p:spPr>
      </p:pic>
    </p:spTree>
    <p:extLst>
      <p:ext uri="{BB962C8B-B14F-4D97-AF65-F5344CB8AC3E}">
        <p14:creationId xmlns:p14="http://schemas.microsoft.com/office/powerpoint/2010/main" val="9096826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a:xfrm>
            <a:off x="457200" y="887413"/>
            <a:ext cx="8229600" cy="590550"/>
          </a:xfrm>
        </p:spPr>
        <p:txBody>
          <a:bodyPr/>
          <a:lstStyle/>
          <a:p>
            <a:pPr algn="ctr" eaLnBrk="1" hangingPunct="1"/>
            <a:r>
              <a:rPr lang="en-US" altLang="en-US" b="1" dirty="0"/>
              <a:t>RSA 80:76.  Tax Deed (Cont.)</a:t>
            </a:r>
          </a:p>
        </p:txBody>
      </p:sp>
      <p:sp>
        <p:nvSpPr>
          <p:cNvPr id="105475" name="Rectangle 3"/>
          <p:cNvSpPr>
            <a:spLocks noGrp="1" noChangeArrowheads="1"/>
          </p:cNvSpPr>
          <p:nvPr>
            <p:ph idx="1"/>
          </p:nvPr>
        </p:nvSpPr>
        <p:spPr>
          <a:xfrm>
            <a:off x="304800" y="1678491"/>
            <a:ext cx="8248918" cy="1676400"/>
          </a:xfrm>
        </p:spPr>
        <p:txBody>
          <a:bodyPr>
            <a:noAutofit/>
          </a:bodyPr>
          <a:lstStyle/>
          <a:p>
            <a:pPr marL="274320" indent="-274320" algn="just" eaLnBrk="1" fontAlgn="auto" hangingPunct="1">
              <a:lnSpc>
                <a:spcPct val="90000"/>
              </a:lnSpc>
              <a:spcAft>
                <a:spcPts val="0"/>
              </a:spcAft>
              <a:buClr>
                <a:schemeClr val="accent3"/>
              </a:buClr>
              <a:buFont typeface="Wingdings 2"/>
              <a:buChar char=""/>
              <a:defRPr/>
            </a:pPr>
            <a:r>
              <a:rPr lang="en-US" sz="1800" dirty="0"/>
              <a:t>If, at any time, in the judgment of the municipal governing body, the </a:t>
            </a:r>
            <a:r>
              <a:rPr lang="en-US" sz="1800" b="1" dirty="0"/>
              <a:t>reasons </a:t>
            </a:r>
            <a:r>
              <a:rPr lang="en-US" sz="1800" dirty="0"/>
              <a:t>for refusing the tax deed </a:t>
            </a:r>
            <a:r>
              <a:rPr lang="en-US" sz="1800" b="1" dirty="0"/>
              <a:t>no longer apply</a:t>
            </a:r>
            <a:r>
              <a:rPr lang="en-US" sz="1800" dirty="0"/>
              <a:t>, and the tax lien has not been satisfied, the </a:t>
            </a:r>
            <a:r>
              <a:rPr lang="en-US" sz="1800" b="1" dirty="0"/>
              <a:t>governing body may instruct the collector </a:t>
            </a:r>
            <a:r>
              <a:rPr lang="en-US" sz="1800" dirty="0"/>
              <a:t>to issue the </a:t>
            </a:r>
            <a:r>
              <a:rPr lang="en-US" sz="1800" b="1" dirty="0"/>
              <a:t>tax deed</a:t>
            </a:r>
            <a:r>
              <a:rPr lang="en-US" sz="1800" dirty="0"/>
              <a:t>, and the collector shall do so after giving the notices required by RSA 80:77 and 80:77-a.</a:t>
            </a:r>
          </a:p>
        </p:txBody>
      </p:sp>
      <p:sp>
        <p:nvSpPr>
          <p:cNvPr id="2" name="Slide Number Placeholder 1">
            <a:extLst>
              <a:ext uri="{FF2B5EF4-FFF2-40B4-BE49-F238E27FC236}">
                <a16:creationId xmlns:a16="http://schemas.microsoft.com/office/drawing/2014/main" id="{85E4CE81-97C5-4059-9DCB-9C38237BAE26}"/>
              </a:ext>
            </a:extLst>
          </p:cNvPr>
          <p:cNvSpPr>
            <a:spLocks noGrp="1"/>
          </p:cNvSpPr>
          <p:nvPr>
            <p:ph type="sldNum" sz="quarter" idx="12"/>
          </p:nvPr>
        </p:nvSpPr>
        <p:spPr/>
        <p:txBody>
          <a:bodyPr/>
          <a:lstStyle/>
          <a:p>
            <a:pPr>
              <a:defRPr/>
            </a:pPr>
            <a:fld id="{39921203-18EC-4232-ACAE-9079923A5577}" type="slidenum">
              <a:rPr lang="en-US" smtClean="0"/>
              <a:pPr>
                <a:defRPr/>
              </a:pPr>
              <a:t>28</a:t>
            </a:fld>
            <a:endParaRPr lang="en-US"/>
          </a:p>
        </p:txBody>
      </p:sp>
      <p:pic>
        <p:nvPicPr>
          <p:cNvPr id="3" name="Picture 2">
            <a:extLst>
              <a:ext uri="{FF2B5EF4-FFF2-40B4-BE49-F238E27FC236}">
                <a16:creationId xmlns:a16="http://schemas.microsoft.com/office/drawing/2014/main" id="{D08EA37F-98EB-44E3-B4C9-6E97A8537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613150"/>
            <a:ext cx="2705100" cy="2743200"/>
          </a:xfrm>
          <a:prstGeom prst="rect">
            <a:avLst/>
          </a:prstGeom>
        </p:spPr>
      </p:pic>
      <p:pic>
        <p:nvPicPr>
          <p:cNvPr id="5" name="Picture 4">
            <a:extLst>
              <a:ext uri="{FF2B5EF4-FFF2-40B4-BE49-F238E27FC236}">
                <a16:creationId xmlns:a16="http://schemas.microsoft.com/office/drawing/2014/main" id="{392C5D0B-0588-49D6-AA38-3C62B2C2B4F3}"/>
              </a:ext>
            </a:extLst>
          </p:cNvPr>
          <p:cNvPicPr>
            <a:picLocks noChangeAspect="1"/>
          </p:cNvPicPr>
          <p:nvPr/>
        </p:nvPicPr>
        <p:blipFill rotWithShape="1">
          <a:blip r:embed="rId3">
            <a:extLst>
              <a:ext uri="{28A0092B-C50C-407E-A947-70E740481C1C}">
                <a14:useLocalDpi xmlns:a14="http://schemas.microsoft.com/office/drawing/2010/main" val="0"/>
              </a:ext>
            </a:extLst>
          </a:blip>
          <a:srcRect t="11173"/>
          <a:stretch/>
        </p:blipFill>
        <p:spPr>
          <a:xfrm>
            <a:off x="5324341" y="2895600"/>
            <a:ext cx="2590800" cy="3028949"/>
          </a:xfrm>
          <a:prstGeom prst="rect">
            <a:avLst/>
          </a:prstGeom>
        </p:spPr>
      </p:pic>
    </p:spTree>
    <p:extLst>
      <p:ext uri="{BB962C8B-B14F-4D97-AF65-F5344CB8AC3E}">
        <p14:creationId xmlns:p14="http://schemas.microsoft.com/office/powerpoint/2010/main" val="28642180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a:xfrm>
            <a:off x="533400" y="838200"/>
            <a:ext cx="7772400" cy="1371599"/>
          </a:xfrm>
        </p:spPr>
        <p:txBody>
          <a:bodyPr/>
          <a:lstStyle/>
          <a:p>
            <a:pPr algn="ctr" eaLnBrk="1" hangingPunct="1"/>
            <a:r>
              <a:rPr lang="en-US" altLang="en-US" b="1" dirty="0"/>
              <a:t>Prepare for </a:t>
            </a:r>
            <a:br>
              <a:rPr lang="en-US" altLang="en-US" b="1" dirty="0"/>
            </a:br>
            <a:r>
              <a:rPr lang="en-US" altLang="en-US" b="1" dirty="0"/>
              <a:t>Tax Collector’s Deeding</a:t>
            </a:r>
          </a:p>
        </p:txBody>
      </p:sp>
      <p:sp>
        <p:nvSpPr>
          <p:cNvPr id="23555" name="Rectangle 3"/>
          <p:cNvSpPr>
            <a:spLocks noGrp="1" noChangeArrowheads="1"/>
          </p:cNvSpPr>
          <p:nvPr>
            <p:ph idx="1"/>
          </p:nvPr>
        </p:nvSpPr>
        <p:spPr>
          <a:xfrm>
            <a:off x="4038600" y="2567189"/>
            <a:ext cx="4572000" cy="3352416"/>
          </a:xfrm>
        </p:spPr>
        <p:txBody>
          <a:bodyPr/>
          <a:lstStyle/>
          <a:p>
            <a:pPr algn="just" eaLnBrk="1" hangingPunct="1"/>
            <a:r>
              <a:rPr lang="en-US" altLang="en-US" dirty="0"/>
              <a:t>Set Deed Date – be sure it coincides with the governing body’s meeting date.</a:t>
            </a:r>
          </a:p>
          <a:p>
            <a:pPr eaLnBrk="1" hangingPunct="1"/>
            <a:r>
              <a:rPr lang="en-US" altLang="en-US" dirty="0"/>
              <a:t>Prepare a report for meeting to discuss properties with Council/Selectmen.</a:t>
            </a:r>
          </a:p>
          <a:p>
            <a:pPr eaLnBrk="1" hangingPunct="1"/>
            <a:endParaRPr lang="en-US" altLang="en-US" dirty="0"/>
          </a:p>
        </p:txBody>
      </p:sp>
      <p:sp>
        <p:nvSpPr>
          <p:cNvPr id="4" name="Slide Number Placeholder 3">
            <a:extLst>
              <a:ext uri="{FF2B5EF4-FFF2-40B4-BE49-F238E27FC236}">
                <a16:creationId xmlns:a16="http://schemas.microsoft.com/office/drawing/2014/main" id="{BAF3C08E-B29F-499A-8719-07967B2C0926}"/>
              </a:ext>
            </a:extLst>
          </p:cNvPr>
          <p:cNvSpPr>
            <a:spLocks noGrp="1"/>
          </p:cNvSpPr>
          <p:nvPr>
            <p:ph type="sldNum" sz="quarter" idx="12"/>
          </p:nvPr>
        </p:nvSpPr>
        <p:spPr/>
        <p:txBody>
          <a:bodyPr/>
          <a:lstStyle/>
          <a:p>
            <a:pPr>
              <a:defRPr/>
            </a:pPr>
            <a:fld id="{39921203-18EC-4232-ACAE-9079923A5577}" type="slidenum">
              <a:rPr lang="en-US" smtClean="0"/>
              <a:pPr>
                <a:defRPr/>
              </a:pPr>
              <a:t>29</a:t>
            </a:fld>
            <a:endParaRPr lang="en-US"/>
          </a:p>
        </p:txBody>
      </p:sp>
      <p:pic>
        <p:nvPicPr>
          <p:cNvPr id="1026" name="Picture 2" descr="Cartoon Calendar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566160"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633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a:xfrm>
            <a:off x="381000" y="762000"/>
            <a:ext cx="8408988" cy="1454150"/>
          </a:xfrm>
        </p:spPr>
        <p:txBody>
          <a:bodyPr/>
          <a:lstStyle/>
          <a:p>
            <a:pPr algn="ctr" eaLnBrk="1" hangingPunct="1"/>
            <a:r>
              <a:rPr lang="en-US" altLang="en-US" b="1" dirty="0"/>
              <a:t>RSA 76:11-b  </a:t>
            </a:r>
            <a:br>
              <a:rPr lang="en-US" altLang="en-US" b="1" dirty="0"/>
            </a:br>
            <a:r>
              <a:rPr lang="en-US" altLang="en-US" b="1" dirty="0"/>
              <a:t>Notice of Arrearage</a:t>
            </a:r>
          </a:p>
        </p:txBody>
      </p:sp>
      <p:sp>
        <p:nvSpPr>
          <p:cNvPr id="23555" name="Rectangle 3"/>
          <p:cNvSpPr>
            <a:spLocks noGrp="1" noChangeArrowheads="1"/>
          </p:cNvSpPr>
          <p:nvPr>
            <p:ph idx="1"/>
          </p:nvPr>
        </p:nvSpPr>
        <p:spPr>
          <a:xfrm>
            <a:off x="457200" y="2472419"/>
            <a:ext cx="8229600" cy="3547381"/>
          </a:xfrm>
        </p:spPr>
        <p:txBody>
          <a:bodyPr/>
          <a:lstStyle/>
          <a:p>
            <a:pPr eaLnBrk="1" hangingPunct="1"/>
            <a:r>
              <a:rPr lang="en-US" altLang="en-US" dirty="0"/>
              <a:t>The Tax Collector </a:t>
            </a:r>
            <a:r>
              <a:rPr lang="en-US" altLang="en-US" b="1" dirty="0"/>
              <a:t>shall </a:t>
            </a:r>
            <a:r>
              <a:rPr lang="en-US" altLang="en-US" dirty="0"/>
              <a:t>provide to the owner as of April 1 or current owner, if known, a </a:t>
            </a:r>
            <a:r>
              <a:rPr lang="en-US" altLang="en-US" b="1" dirty="0"/>
              <a:t>summary of all uncollected and unredeemed taxes</a:t>
            </a:r>
            <a:r>
              <a:rPr lang="en-US" altLang="en-US" dirty="0"/>
              <a:t> on the property.</a:t>
            </a:r>
          </a:p>
          <a:p>
            <a:pPr eaLnBrk="1" hangingPunct="1"/>
            <a:r>
              <a:rPr lang="en-US" altLang="en-US" dirty="0"/>
              <a:t>  This summary may be included on or </a:t>
            </a:r>
            <a:r>
              <a:rPr lang="en-US" altLang="en-US" b="1" dirty="0"/>
              <a:t>with the tax bill</a:t>
            </a:r>
            <a:r>
              <a:rPr lang="en-US" altLang="en-US" dirty="0"/>
              <a:t>, or may be sent by separate mailing </a:t>
            </a:r>
            <a:r>
              <a:rPr lang="en-US" altLang="en-US" b="1" dirty="0"/>
              <a:t>within 90 days of the due date of the final tax bill</a:t>
            </a:r>
            <a:r>
              <a:rPr lang="en-US" altLang="en-US" dirty="0"/>
              <a:t>.</a:t>
            </a:r>
          </a:p>
          <a:p>
            <a:pPr eaLnBrk="1" hangingPunct="1"/>
            <a:r>
              <a:rPr lang="en-US" altLang="en-US" b="1" dirty="0"/>
              <a:t>Bankruptcy</a:t>
            </a:r>
            <a:r>
              <a:rPr lang="en-US" altLang="en-US" dirty="0"/>
              <a:t> (</a:t>
            </a:r>
            <a:r>
              <a:rPr lang="en-US" altLang="en-US" dirty="0" err="1"/>
              <a:t>Doolan</a:t>
            </a:r>
            <a:r>
              <a:rPr lang="en-US" altLang="en-US" dirty="0"/>
              <a:t>) </a:t>
            </a:r>
            <a:r>
              <a:rPr lang="en-US" altLang="en-US" b="1" dirty="0"/>
              <a:t>notice</a:t>
            </a:r>
            <a:r>
              <a:rPr lang="en-US" altLang="en-US" dirty="0"/>
              <a:t> must be included on this notice or as an insert with the notice.</a:t>
            </a:r>
          </a:p>
        </p:txBody>
      </p:sp>
      <p:sp>
        <p:nvSpPr>
          <p:cNvPr id="4" name="Slide Number Placeholder 3">
            <a:extLst>
              <a:ext uri="{FF2B5EF4-FFF2-40B4-BE49-F238E27FC236}">
                <a16:creationId xmlns:a16="http://schemas.microsoft.com/office/drawing/2014/main" id="{200CDCD3-B921-48E1-8E9A-8C80819FC9F9}"/>
              </a:ext>
            </a:extLst>
          </p:cNvPr>
          <p:cNvSpPr>
            <a:spLocks noGrp="1"/>
          </p:cNvSpPr>
          <p:nvPr>
            <p:ph type="sldNum" sz="quarter" idx="12"/>
          </p:nvPr>
        </p:nvSpPr>
        <p:spPr/>
        <p:txBody>
          <a:bodyPr/>
          <a:lstStyle/>
          <a:p>
            <a:pPr>
              <a:defRPr/>
            </a:pPr>
            <a:fld id="{39921203-18EC-4232-ACAE-9079923A5577}" type="slidenum">
              <a:rPr lang="en-US"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a:xfrm>
            <a:off x="488320" y="762001"/>
            <a:ext cx="8198480" cy="1482314"/>
          </a:xfrm>
        </p:spPr>
        <p:txBody>
          <a:bodyPr/>
          <a:lstStyle/>
          <a:p>
            <a:pPr algn="ctr" eaLnBrk="1" hangingPunct="1"/>
            <a:r>
              <a:rPr lang="en-US" altLang="en-US" b="1" dirty="0"/>
              <a:t>Prepare for</a:t>
            </a:r>
            <a:br>
              <a:rPr lang="en-US" altLang="en-US" b="1" dirty="0"/>
            </a:br>
            <a:r>
              <a:rPr lang="en-US" altLang="en-US" b="1" dirty="0"/>
              <a:t>Tax Collector’s Deeding (Cont.)</a:t>
            </a:r>
          </a:p>
        </p:txBody>
      </p:sp>
      <p:sp>
        <p:nvSpPr>
          <p:cNvPr id="23555" name="Rectangle 3"/>
          <p:cNvSpPr>
            <a:spLocks noGrp="1" noChangeArrowheads="1"/>
          </p:cNvSpPr>
          <p:nvPr>
            <p:ph idx="1"/>
          </p:nvPr>
        </p:nvSpPr>
        <p:spPr>
          <a:xfrm>
            <a:off x="457200" y="2472419"/>
            <a:ext cx="8229600" cy="1108981"/>
          </a:xfrm>
        </p:spPr>
        <p:txBody>
          <a:bodyPr/>
          <a:lstStyle/>
          <a:p>
            <a:pPr eaLnBrk="1" hangingPunct="1"/>
            <a:r>
              <a:rPr lang="en-US" altLang="en-US" dirty="0"/>
              <a:t>Run reports listing all properties eligible for deed.</a:t>
            </a:r>
          </a:p>
          <a:p>
            <a:pPr eaLnBrk="1" hangingPunct="1"/>
            <a:r>
              <a:rPr lang="en-US" altLang="en-US" dirty="0"/>
              <a:t>Send list to search company; identify mortgagees.</a:t>
            </a:r>
          </a:p>
          <a:p>
            <a:pPr eaLnBrk="1" hangingPunct="1"/>
            <a:r>
              <a:rPr lang="en-US" altLang="en-US" dirty="0"/>
              <a:t>Check to see if any properties are in bankruptcy.</a:t>
            </a:r>
          </a:p>
          <a:p>
            <a:pPr marL="0" indent="0" eaLnBrk="1" hangingPunct="1">
              <a:buNone/>
            </a:pPr>
            <a:endParaRPr lang="en-US" altLang="en-US" dirty="0"/>
          </a:p>
        </p:txBody>
      </p:sp>
      <p:sp>
        <p:nvSpPr>
          <p:cNvPr id="4" name="Slide Number Placeholder 3">
            <a:extLst>
              <a:ext uri="{FF2B5EF4-FFF2-40B4-BE49-F238E27FC236}">
                <a16:creationId xmlns:a16="http://schemas.microsoft.com/office/drawing/2014/main" id="{49AF971A-A490-431B-85F0-438F51575994}"/>
              </a:ext>
            </a:extLst>
          </p:cNvPr>
          <p:cNvSpPr>
            <a:spLocks noGrp="1"/>
          </p:cNvSpPr>
          <p:nvPr>
            <p:ph type="sldNum" sz="quarter" idx="12"/>
          </p:nvPr>
        </p:nvSpPr>
        <p:spPr/>
        <p:txBody>
          <a:bodyPr/>
          <a:lstStyle/>
          <a:p>
            <a:pPr>
              <a:defRPr/>
            </a:pPr>
            <a:fld id="{39921203-18EC-4232-ACAE-9079923A5577}" type="slidenum">
              <a:rPr lang="en-US" smtClean="0"/>
              <a:pPr>
                <a:defRPr/>
              </a:pPr>
              <a:t>30</a:t>
            </a:fld>
            <a:endParaRPr lang="en-US"/>
          </a:p>
        </p:txBody>
      </p:sp>
      <p:pic>
        <p:nvPicPr>
          <p:cNvPr id="2" name="Picture 1"/>
          <p:cNvPicPr>
            <a:picLocks noChangeAspect="1"/>
          </p:cNvPicPr>
          <p:nvPr/>
        </p:nvPicPr>
        <p:blipFill>
          <a:blip r:embed="rId3"/>
          <a:stretch>
            <a:fillRect/>
          </a:stretch>
        </p:blipFill>
        <p:spPr>
          <a:xfrm>
            <a:off x="914400" y="4162917"/>
            <a:ext cx="3095625" cy="2228850"/>
          </a:xfrm>
          <a:prstGeom prst="rect">
            <a:avLst/>
          </a:prstGeom>
        </p:spPr>
      </p:pic>
      <p:sp>
        <p:nvSpPr>
          <p:cNvPr id="3" name="TextBox 2"/>
          <p:cNvSpPr txBox="1"/>
          <p:nvPr/>
        </p:nvSpPr>
        <p:spPr>
          <a:xfrm>
            <a:off x="4587560" y="4162917"/>
            <a:ext cx="4099240" cy="1200329"/>
          </a:xfrm>
          <a:prstGeom prst="rect">
            <a:avLst/>
          </a:prstGeom>
          <a:noFill/>
        </p:spPr>
        <p:txBody>
          <a:bodyPr wrap="square" rtlCol="0">
            <a:spAutoFit/>
          </a:bodyPr>
          <a:lstStyle/>
          <a:p>
            <a:pPr algn="just"/>
            <a:r>
              <a:rPr lang="en-US" b="1" dirty="0">
                <a:solidFill>
                  <a:srgbClr val="FF0000"/>
                </a:solidFill>
              </a:rPr>
              <a:t>CAUTION:</a:t>
            </a:r>
            <a:r>
              <a:rPr lang="en-US" dirty="0"/>
              <a:t> You shall not send an impending deed notice to any property in bankruptcy.</a:t>
            </a:r>
          </a:p>
        </p:txBody>
      </p:sp>
    </p:spTree>
    <p:extLst>
      <p:ext uri="{BB962C8B-B14F-4D97-AF65-F5344CB8AC3E}">
        <p14:creationId xmlns:p14="http://schemas.microsoft.com/office/powerpoint/2010/main" val="3864939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a:xfrm>
            <a:off x="491540" y="838200"/>
            <a:ext cx="8042860" cy="1357313"/>
          </a:xfrm>
        </p:spPr>
        <p:txBody>
          <a:bodyPr/>
          <a:lstStyle/>
          <a:p>
            <a:pPr algn="ctr" eaLnBrk="1" hangingPunct="1"/>
            <a:r>
              <a:rPr lang="en-US" altLang="en-US" b="1" dirty="0"/>
              <a:t>Prepare for</a:t>
            </a:r>
            <a:br>
              <a:rPr lang="en-US" altLang="en-US" b="1" dirty="0"/>
            </a:br>
            <a:r>
              <a:rPr lang="en-US" altLang="en-US" b="1" dirty="0"/>
              <a:t>Tax Collector’s Deeding (Cont.)</a:t>
            </a:r>
          </a:p>
        </p:txBody>
      </p:sp>
      <p:sp>
        <p:nvSpPr>
          <p:cNvPr id="23555" name="Rectangle 3"/>
          <p:cNvSpPr>
            <a:spLocks noGrp="1" noChangeArrowheads="1"/>
          </p:cNvSpPr>
          <p:nvPr>
            <p:ph idx="1"/>
          </p:nvPr>
        </p:nvSpPr>
        <p:spPr>
          <a:xfrm>
            <a:off x="381000" y="2335538"/>
            <a:ext cx="8305800" cy="4004713"/>
          </a:xfrm>
        </p:spPr>
        <p:txBody>
          <a:bodyPr/>
          <a:lstStyle/>
          <a:p>
            <a:pPr algn="just" eaLnBrk="1" hangingPunct="1"/>
            <a:r>
              <a:rPr lang="en-US" altLang="en-US" sz="2800" dirty="0"/>
              <a:t>Compile deed folders for each property eligible. (sample can be found in the best practice manual on the NHTCA website: </a:t>
            </a:r>
            <a:r>
              <a:rPr lang="en-US" altLang="en-US" sz="1800" dirty="0"/>
              <a:t>http://nhtaxcollectors.org)</a:t>
            </a:r>
          </a:p>
          <a:p>
            <a:pPr marL="0" indent="0" eaLnBrk="1" hangingPunct="1">
              <a:buNone/>
            </a:pPr>
            <a:endParaRPr lang="en-US" altLang="en-US" dirty="0"/>
          </a:p>
        </p:txBody>
      </p:sp>
      <p:sp>
        <p:nvSpPr>
          <p:cNvPr id="5" name="Slide Number Placeholder 4">
            <a:extLst>
              <a:ext uri="{FF2B5EF4-FFF2-40B4-BE49-F238E27FC236}">
                <a16:creationId xmlns:a16="http://schemas.microsoft.com/office/drawing/2014/main" id="{652412D5-8F48-4B31-A14A-8651BE89663E}"/>
              </a:ext>
            </a:extLst>
          </p:cNvPr>
          <p:cNvSpPr>
            <a:spLocks noGrp="1"/>
          </p:cNvSpPr>
          <p:nvPr>
            <p:ph type="sldNum" sz="quarter" idx="12"/>
          </p:nvPr>
        </p:nvSpPr>
        <p:spPr/>
        <p:txBody>
          <a:bodyPr/>
          <a:lstStyle/>
          <a:p>
            <a:pPr>
              <a:defRPr/>
            </a:pPr>
            <a:fld id="{39921203-18EC-4232-ACAE-9079923A5577}" type="slidenum">
              <a:rPr lang="en-US" smtClean="0"/>
              <a:pPr>
                <a:defRPr/>
              </a:pPr>
              <a:t>31</a:t>
            </a:fld>
            <a:endParaRPr lang="en-US"/>
          </a:p>
        </p:txBody>
      </p:sp>
      <p:pic>
        <p:nvPicPr>
          <p:cNvPr id="2" name="Picture 1"/>
          <p:cNvPicPr>
            <a:picLocks noChangeAspect="1"/>
          </p:cNvPicPr>
          <p:nvPr/>
        </p:nvPicPr>
        <p:blipFill>
          <a:blip r:embed="rId3"/>
          <a:stretch>
            <a:fillRect/>
          </a:stretch>
        </p:blipFill>
        <p:spPr>
          <a:xfrm>
            <a:off x="3505200" y="3784423"/>
            <a:ext cx="3505200" cy="2754489"/>
          </a:xfrm>
          <a:prstGeom prst="rect">
            <a:avLst/>
          </a:prstGeom>
        </p:spPr>
      </p:pic>
    </p:spTree>
    <p:extLst>
      <p:ext uri="{BB962C8B-B14F-4D97-AF65-F5344CB8AC3E}">
        <p14:creationId xmlns:p14="http://schemas.microsoft.com/office/powerpoint/2010/main" val="2449180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half" idx="1"/>
          </p:nvPr>
        </p:nvPicPr>
        <p:blipFill>
          <a:blip r:embed="rId3"/>
          <a:stretch>
            <a:fillRect/>
          </a:stretch>
        </p:blipFill>
        <p:spPr>
          <a:xfrm>
            <a:off x="1828800" y="676502"/>
            <a:ext cx="5257800" cy="6182571"/>
          </a:xfrm>
          <a:prstGeom prst="rect">
            <a:avLst/>
          </a:prstGeom>
        </p:spPr>
      </p:pic>
      <p:sp>
        <p:nvSpPr>
          <p:cNvPr id="4" name="Slide Number Placeholder 3"/>
          <p:cNvSpPr>
            <a:spLocks noGrp="1"/>
          </p:cNvSpPr>
          <p:nvPr>
            <p:ph type="sldNum" sz="quarter" idx="12"/>
          </p:nvPr>
        </p:nvSpPr>
        <p:spPr/>
        <p:txBody>
          <a:bodyPr/>
          <a:lstStyle/>
          <a:p>
            <a:pPr>
              <a:defRPr/>
            </a:pPr>
            <a:fld id="{39921203-18EC-4232-ACAE-9079923A5577}" type="slidenum">
              <a:rPr lang="en-US" smtClean="0"/>
              <a:pPr>
                <a:defRPr/>
              </a:pPr>
              <a:t>32</a:t>
            </a:fld>
            <a:endParaRPr lang="en-US"/>
          </a:p>
        </p:txBody>
      </p:sp>
    </p:spTree>
    <p:extLst>
      <p:ext uri="{BB962C8B-B14F-4D97-AF65-F5344CB8AC3E}">
        <p14:creationId xmlns:p14="http://schemas.microsoft.com/office/powerpoint/2010/main" val="12103109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a:xfrm>
            <a:off x="47223" y="1304790"/>
            <a:ext cx="9067800" cy="1581151"/>
          </a:xfrm>
        </p:spPr>
        <p:txBody>
          <a:bodyPr/>
          <a:lstStyle/>
          <a:p>
            <a:pPr algn="ctr" eaLnBrk="1" hangingPunct="1"/>
            <a:r>
              <a:rPr lang="en-US" altLang="en-US" b="1" dirty="0"/>
              <a:t>RSA 80:77 Notice to </a:t>
            </a:r>
            <a:br>
              <a:rPr lang="en-US" altLang="en-US" b="1" dirty="0"/>
            </a:br>
            <a:r>
              <a:rPr lang="en-US" altLang="en-US" b="1" dirty="0"/>
              <a:t>Current Owner</a:t>
            </a:r>
            <a:br>
              <a:rPr lang="en-US" altLang="en-US" b="1" dirty="0"/>
            </a:br>
            <a:r>
              <a:rPr lang="en-US" altLang="en-US" b="1" dirty="0"/>
              <a:t>RSA 80:77-a Notice to Mortgagee</a:t>
            </a:r>
          </a:p>
        </p:txBody>
      </p:sp>
      <p:sp>
        <p:nvSpPr>
          <p:cNvPr id="39939" name="Rectangle 3"/>
          <p:cNvSpPr>
            <a:spLocks noGrp="1" noChangeArrowheads="1"/>
          </p:cNvSpPr>
          <p:nvPr>
            <p:ph idx="1"/>
          </p:nvPr>
        </p:nvSpPr>
        <p:spPr>
          <a:xfrm>
            <a:off x="479738" y="3124200"/>
            <a:ext cx="8229600" cy="2514600"/>
          </a:xfrm>
        </p:spPr>
        <p:txBody>
          <a:bodyPr/>
          <a:lstStyle/>
          <a:p>
            <a:pPr eaLnBrk="1" hangingPunct="1">
              <a:lnSpc>
                <a:spcPct val="90000"/>
              </a:lnSpc>
            </a:pPr>
            <a:r>
              <a:rPr lang="en-US" altLang="en-US" sz="2000" b="1" dirty="0"/>
              <a:t>At least 30 days </a:t>
            </a:r>
            <a:r>
              <a:rPr lang="en-US" altLang="en-US" sz="2000" dirty="0"/>
              <a:t>prior to executing the deed:</a:t>
            </a:r>
          </a:p>
          <a:p>
            <a:pPr lvl="1" eaLnBrk="1" hangingPunct="1">
              <a:lnSpc>
                <a:spcPct val="90000"/>
              </a:lnSpc>
              <a:buFont typeface="Wingdings" panose="05000000000000000000" pitchFamily="2" charset="2"/>
              <a:buChar char="Ø"/>
            </a:pPr>
            <a:r>
              <a:rPr lang="en-US" altLang="en-US" sz="2000" dirty="0"/>
              <a:t>Tax Collector shall notify the </a:t>
            </a:r>
            <a:r>
              <a:rPr lang="en-US" altLang="en-US" sz="2000" b="1" dirty="0"/>
              <a:t>current owner </a:t>
            </a:r>
            <a:r>
              <a:rPr lang="en-US" altLang="en-US" sz="2000" dirty="0"/>
              <a:t>of the property or his representative or executor.	</a:t>
            </a:r>
          </a:p>
          <a:p>
            <a:pPr lvl="1" eaLnBrk="1" hangingPunct="1">
              <a:lnSpc>
                <a:spcPct val="90000"/>
              </a:lnSpc>
              <a:buFont typeface="Wingdings" panose="05000000000000000000" pitchFamily="2" charset="2"/>
              <a:buChar char="Ø"/>
            </a:pPr>
            <a:r>
              <a:rPr lang="en-US" altLang="en-US" sz="2000" dirty="0"/>
              <a:t>By </a:t>
            </a:r>
            <a:r>
              <a:rPr lang="en-US" altLang="en-US" sz="2000" b="1" dirty="0"/>
              <a:t>certified mail</a:t>
            </a:r>
            <a:r>
              <a:rPr lang="en-US" altLang="en-US" sz="2000" dirty="0"/>
              <a:t>, return receipt requested.</a:t>
            </a:r>
          </a:p>
          <a:p>
            <a:pPr lvl="1" eaLnBrk="1" hangingPunct="1">
              <a:lnSpc>
                <a:spcPct val="90000"/>
              </a:lnSpc>
              <a:buFont typeface="Wingdings" panose="05000000000000000000" pitchFamily="2" charset="2"/>
              <a:buChar char="Ø"/>
            </a:pPr>
            <a:r>
              <a:rPr lang="en-US" altLang="en-US" sz="2000" dirty="0"/>
              <a:t>Tax Collector shall notify each person holding a </a:t>
            </a:r>
            <a:r>
              <a:rPr lang="en-US" altLang="en-US" sz="2000" b="1" dirty="0"/>
              <a:t>mortgage</a:t>
            </a:r>
            <a:r>
              <a:rPr lang="en-US" altLang="en-US" sz="2000" dirty="0"/>
              <a:t> upon such property.</a:t>
            </a:r>
          </a:p>
          <a:p>
            <a:pPr lvl="1" eaLnBrk="1" hangingPunct="1">
              <a:lnSpc>
                <a:spcPct val="90000"/>
              </a:lnSpc>
              <a:buFont typeface="Wingdings" panose="05000000000000000000" pitchFamily="2" charset="2"/>
              <a:buChar char="Ø"/>
            </a:pPr>
            <a:r>
              <a:rPr lang="en-US" altLang="en-US" sz="2000" dirty="0"/>
              <a:t>Any mortgagee whose mortgage was recorded in the office of the register of deeds at least  30 days prior to the mailing of the notice.</a:t>
            </a:r>
          </a:p>
          <a:p>
            <a:pPr marL="393700" lvl="1" indent="0" algn="ctr">
              <a:buNone/>
            </a:pPr>
            <a:endParaRPr lang="en-US" sz="2000" dirty="0"/>
          </a:p>
          <a:p>
            <a:pPr marL="393700" lvl="1" indent="0">
              <a:buNone/>
            </a:pPr>
            <a:endParaRPr lang="en-US" u="sng" dirty="0"/>
          </a:p>
          <a:p>
            <a:endParaRPr lang="en-US" dirty="0">
              <a:solidFill>
                <a:srgbClr val="00B0F0"/>
              </a:solidFill>
            </a:endParaRPr>
          </a:p>
          <a:p>
            <a:pPr lvl="1" eaLnBrk="1" hangingPunct="1">
              <a:lnSpc>
                <a:spcPct val="90000"/>
              </a:lnSpc>
            </a:pPr>
            <a:endParaRPr lang="en-US" altLang="en-US" sz="1400" dirty="0"/>
          </a:p>
          <a:p>
            <a:pPr lvl="1" eaLnBrk="1" hangingPunct="1">
              <a:lnSpc>
                <a:spcPct val="90000"/>
              </a:lnSpc>
            </a:pPr>
            <a:endParaRPr lang="en-US" altLang="en-US" sz="1400" dirty="0"/>
          </a:p>
        </p:txBody>
      </p:sp>
      <p:sp>
        <p:nvSpPr>
          <p:cNvPr id="3" name="Slide Number Placeholder 2">
            <a:extLst>
              <a:ext uri="{FF2B5EF4-FFF2-40B4-BE49-F238E27FC236}">
                <a16:creationId xmlns:a16="http://schemas.microsoft.com/office/drawing/2014/main" id="{CF008ABB-C627-49F8-A8C3-A95F3C3486F5}"/>
              </a:ext>
            </a:extLst>
          </p:cNvPr>
          <p:cNvSpPr>
            <a:spLocks noGrp="1"/>
          </p:cNvSpPr>
          <p:nvPr>
            <p:ph type="sldNum" sz="quarter" idx="12"/>
          </p:nvPr>
        </p:nvSpPr>
        <p:spPr/>
        <p:txBody>
          <a:bodyPr/>
          <a:lstStyle/>
          <a:p>
            <a:pPr>
              <a:defRPr/>
            </a:pPr>
            <a:fld id="{39921203-18EC-4232-ACAE-9079923A5577}" type="slidenum">
              <a:rPr lang="en-US" smtClean="0"/>
              <a:pPr>
                <a:defRPr/>
              </a:pPr>
              <a:t>33</a:t>
            </a:fld>
            <a:endParaRPr lang="en-US"/>
          </a:p>
        </p:txBody>
      </p:sp>
    </p:spTree>
    <p:extLst>
      <p:ext uri="{BB962C8B-B14F-4D97-AF65-F5344CB8AC3E}">
        <p14:creationId xmlns:p14="http://schemas.microsoft.com/office/powerpoint/2010/main" val="21963081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a:xfrm>
            <a:off x="381000" y="1391442"/>
            <a:ext cx="8229600" cy="1581151"/>
          </a:xfrm>
        </p:spPr>
        <p:txBody>
          <a:bodyPr/>
          <a:lstStyle/>
          <a:p>
            <a:pPr algn="ctr" eaLnBrk="1" hangingPunct="1"/>
            <a:r>
              <a:rPr lang="en-US" altLang="en-US" b="1" dirty="0"/>
              <a:t>RSA 80:77 Notice to </a:t>
            </a:r>
            <a:br>
              <a:rPr lang="en-US" altLang="en-US" b="1" dirty="0"/>
            </a:br>
            <a:r>
              <a:rPr lang="en-US" altLang="en-US" b="1" dirty="0"/>
              <a:t>Current Owner, RSA 80:77-a Notice to Mortgagee (Cont.)</a:t>
            </a:r>
          </a:p>
        </p:txBody>
      </p:sp>
      <p:sp>
        <p:nvSpPr>
          <p:cNvPr id="39939" name="Rectangle 3"/>
          <p:cNvSpPr>
            <a:spLocks noGrp="1" noChangeArrowheads="1"/>
          </p:cNvSpPr>
          <p:nvPr>
            <p:ph idx="1"/>
          </p:nvPr>
        </p:nvSpPr>
        <p:spPr>
          <a:xfrm>
            <a:off x="381000" y="3276600"/>
            <a:ext cx="8229600" cy="2438400"/>
          </a:xfrm>
        </p:spPr>
        <p:txBody>
          <a:bodyPr/>
          <a:lstStyle/>
          <a:p>
            <a:pPr eaLnBrk="1" hangingPunct="1">
              <a:lnSpc>
                <a:spcPct val="90000"/>
              </a:lnSpc>
            </a:pPr>
            <a:r>
              <a:rPr lang="en-US" altLang="en-US" sz="2000" dirty="0"/>
              <a:t>Notice shall, at the minimum, contain:</a:t>
            </a:r>
          </a:p>
          <a:p>
            <a:pPr lvl="1" eaLnBrk="1" hangingPunct="1">
              <a:lnSpc>
                <a:spcPct val="90000"/>
              </a:lnSpc>
              <a:buFont typeface="Wingdings" panose="05000000000000000000" pitchFamily="2" charset="2"/>
              <a:buChar char="Ø"/>
            </a:pPr>
            <a:r>
              <a:rPr lang="en-US" altLang="en-US" sz="2000" dirty="0"/>
              <a:t>Name of the delinquent </a:t>
            </a:r>
            <a:r>
              <a:rPr lang="en-US" altLang="en-US" sz="2000" b="1" dirty="0"/>
              <a:t>taxpayer(s)</a:t>
            </a:r>
            <a:r>
              <a:rPr lang="en-US" altLang="en-US" sz="2000" dirty="0"/>
              <a:t>.</a:t>
            </a:r>
          </a:p>
          <a:p>
            <a:pPr lvl="1" eaLnBrk="1" hangingPunct="1">
              <a:lnSpc>
                <a:spcPct val="90000"/>
              </a:lnSpc>
              <a:buFont typeface="Wingdings" panose="05000000000000000000" pitchFamily="2" charset="2"/>
              <a:buChar char="Ø"/>
            </a:pPr>
            <a:r>
              <a:rPr lang="en-US" altLang="en-US" sz="2000" dirty="0"/>
              <a:t>Description of the </a:t>
            </a:r>
            <a:r>
              <a:rPr lang="en-US" altLang="en-US" sz="2000" b="1" dirty="0"/>
              <a:t>property</a:t>
            </a:r>
            <a:r>
              <a:rPr lang="en-US" altLang="en-US" sz="2000" dirty="0"/>
              <a:t> subject to the tax lien.</a:t>
            </a:r>
          </a:p>
          <a:p>
            <a:pPr lvl="1" eaLnBrk="1" hangingPunct="1">
              <a:lnSpc>
                <a:spcPct val="90000"/>
              </a:lnSpc>
              <a:buFont typeface="Wingdings" panose="05000000000000000000" pitchFamily="2" charset="2"/>
              <a:buChar char="Ø"/>
            </a:pPr>
            <a:r>
              <a:rPr lang="en-US" altLang="en-US" sz="2000" b="1" dirty="0"/>
              <a:t>Amount </a:t>
            </a:r>
            <a:r>
              <a:rPr lang="en-US" altLang="en-US" sz="2000" dirty="0"/>
              <a:t>of the tax lien and the amount of tax collector’s fee and expenses necessary for redemption.</a:t>
            </a:r>
          </a:p>
          <a:p>
            <a:pPr lvl="1" eaLnBrk="1" hangingPunct="1">
              <a:lnSpc>
                <a:spcPct val="90000"/>
              </a:lnSpc>
              <a:buFont typeface="Wingdings" panose="05000000000000000000" pitchFamily="2" charset="2"/>
              <a:buChar char="Ø"/>
            </a:pPr>
            <a:r>
              <a:rPr lang="en-US" altLang="en-US" sz="2000" dirty="0"/>
              <a:t>Issue </a:t>
            </a:r>
            <a:r>
              <a:rPr lang="en-US" altLang="en-US" sz="2000" b="1" dirty="0"/>
              <a:t>date</a:t>
            </a:r>
            <a:r>
              <a:rPr lang="en-US" altLang="en-US" sz="2000" dirty="0"/>
              <a:t> of the tax lien </a:t>
            </a:r>
            <a:r>
              <a:rPr lang="en-US" altLang="en-US" sz="2000" b="1" dirty="0"/>
              <a:t>deed.</a:t>
            </a:r>
          </a:p>
          <a:p>
            <a:pPr lvl="1" eaLnBrk="1" hangingPunct="1">
              <a:lnSpc>
                <a:spcPct val="90000"/>
              </a:lnSpc>
              <a:buFont typeface="Wingdings" panose="05000000000000000000" pitchFamily="2" charset="2"/>
              <a:buChar char="Ø"/>
            </a:pPr>
            <a:r>
              <a:rPr lang="en-US" altLang="en-US" sz="2000" b="1" dirty="0"/>
              <a:t>Expiration date </a:t>
            </a:r>
            <a:r>
              <a:rPr lang="en-US" altLang="en-US" sz="2000" dirty="0"/>
              <a:t>of the right of </a:t>
            </a:r>
            <a:r>
              <a:rPr lang="en-US" altLang="en-US" sz="2000" b="1" dirty="0"/>
              <a:t>redemption.</a:t>
            </a:r>
          </a:p>
          <a:p>
            <a:pPr lvl="1" eaLnBrk="1" hangingPunct="1">
              <a:lnSpc>
                <a:spcPct val="90000"/>
              </a:lnSpc>
              <a:buFont typeface="Wingdings" panose="05000000000000000000" pitchFamily="2" charset="2"/>
              <a:buChar char="Ø"/>
            </a:pPr>
            <a:r>
              <a:rPr lang="en-US" altLang="en-US" sz="2000" dirty="0"/>
              <a:t>Warning that the </a:t>
            </a:r>
            <a:r>
              <a:rPr lang="en-US" altLang="en-US" sz="2000" b="1" dirty="0"/>
              <a:t>legal interest </a:t>
            </a:r>
            <a:r>
              <a:rPr lang="en-US" altLang="en-US" sz="2000" dirty="0"/>
              <a:t>of the taxpayer and each mortgagee will be </a:t>
            </a:r>
            <a:r>
              <a:rPr lang="en-US" altLang="en-US" sz="2000" b="1" dirty="0"/>
              <a:t>extinguished </a:t>
            </a:r>
            <a:r>
              <a:rPr lang="en-US" altLang="en-US" sz="2000" dirty="0"/>
              <a:t>by the tax lien deed.</a:t>
            </a:r>
          </a:p>
        </p:txBody>
      </p:sp>
      <p:sp>
        <p:nvSpPr>
          <p:cNvPr id="3" name="Slide Number Placeholder 2">
            <a:extLst>
              <a:ext uri="{FF2B5EF4-FFF2-40B4-BE49-F238E27FC236}">
                <a16:creationId xmlns:a16="http://schemas.microsoft.com/office/drawing/2014/main" id="{CA7E2CB4-B685-478A-BCCB-A6946805E151}"/>
              </a:ext>
            </a:extLst>
          </p:cNvPr>
          <p:cNvSpPr>
            <a:spLocks noGrp="1"/>
          </p:cNvSpPr>
          <p:nvPr>
            <p:ph type="sldNum" sz="quarter" idx="12"/>
          </p:nvPr>
        </p:nvSpPr>
        <p:spPr/>
        <p:txBody>
          <a:bodyPr/>
          <a:lstStyle/>
          <a:p>
            <a:pPr>
              <a:defRPr/>
            </a:pPr>
            <a:fld id="{39921203-18EC-4232-ACAE-9079923A5577}" type="slidenum">
              <a:rPr lang="en-US" smtClean="0"/>
              <a:pPr>
                <a:defRPr/>
              </a:pPr>
              <a:t>34</a:t>
            </a:fld>
            <a:endParaRPr lang="en-US"/>
          </a:p>
        </p:txBody>
      </p:sp>
    </p:spTree>
    <p:extLst>
      <p:ext uri="{BB962C8B-B14F-4D97-AF65-F5344CB8AC3E}">
        <p14:creationId xmlns:p14="http://schemas.microsoft.com/office/powerpoint/2010/main" val="21869443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a:xfrm>
            <a:off x="528212" y="1937732"/>
            <a:ext cx="8229600" cy="762000"/>
          </a:xfrm>
        </p:spPr>
        <p:txBody>
          <a:bodyPr/>
          <a:lstStyle/>
          <a:p>
            <a:pPr algn="ctr" eaLnBrk="1" hangingPunct="1"/>
            <a:r>
              <a:rPr lang="en-US" altLang="en-US" b="1" dirty="0"/>
              <a:t>RSA 80:77 </a:t>
            </a:r>
            <a:br>
              <a:rPr lang="en-US" altLang="en-US" b="1" dirty="0"/>
            </a:br>
            <a:r>
              <a:rPr lang="en-US" altLang="en-US" b="1" dirty="0"/>
              <a:t>Notice to Current Owner</a:t>
            </a:r>
            <a:br>
              <a:rPr lang="en-US" altLang="en-US" sz="3600" dirty="0"/>
            </a:br>
            <a:endParaRPr lang="en-US" altLang="en-US" sz="3600" dirty="0"/>
          </a:p>
        </p:txBody>
      </p:sp>
      <p:sp>
        <p:nvSpPr>
          <p:cNvPr id="39939" name="Rectangle 3"/>
          <p:cNvSpPr>
            <a:spLocks noGrp="1" noChangeArrowheads="1"/>
          </p:cNvSpPr>
          <p:nvPr>
            <p:ph idx="1"/>
          </p:nvPr>
        </p:nvSpPr>
        <p:spPr>
          <a:xfrm>
            <a:off x="1600200" y="2236723"/>
            <a:ext cx="7239000" cy="2640078"/>
          </a:xfrm>
        </p:spPr>
        <p:txBody>
          <a:bodyPr/>
          <a:lstStyle/>
          <a:p>
            <a:pPr eaLnBrk="1" hangingPunct="1">
              <a:lnSpc>
                <a:spcPct val="90000"/>
              </a:lnSpc>
            </a:pPr>
            <a:r>
              <a:rPr lang="en-US" altLang="en-US" sz="2000" dirty="0"/>
              <a:t>Impending Tax Deed to Current Owner Fees include:</a:t>
            </a:r>
          </a:p>
          <a:p>
            <a:pPr lvl="1" eaLnBrk="1" hangingPunct="1">
              <a:lnSpc>
                <a:spcPct val="90000"/>
              </a:lnSpc>
            </a:pPr>
            <a:endParaRPr lang="en-US" altLang="en-US" sz="2000" dirty="0"/>
          </a:p>
          <a:p>
            <a:pPr marL="850900" lvl="1" indent="-457200" eaLnBrk="1" hangingPunct="1">
              <a:lnSpc>
                <a:spcPct val="90000"/>
              </a:lnSpc>
              <a:buClrTx/>
              <a:buFont typeface="+mj-lt"/>
              <a:buAutoNum type="arabicParenR"/>
            </a:pPr>
            <a:r>
              <a:rPr lang="en-US" altLang="en-US" sz="2000" dirty="0"/>
              <a:t>Collector’s Fee: $10.00				</a:t>
            </a:r>
          </a:p>
          <a:p>
            <a:pPr marL="850900" lvl="1" indent="-457200" eaLnBrk="1" hangingPunct="1">
              <a:lnSpc>
                <a:spcPct val="90000"/>
              </a:lnSpc>
              <a:buClrTx/>
              <a:buFont typeface="+mj-lt"/>
              <a:buAutoNum type="arabicParenR"/>
            </a:pPr>
            <a:r>
              <a:rPr lang="en-US" altLang="en-US" sz="2000" dirty="0"/>
              <a:t>Certified Mail Fee: $8.56</a:t>
            </a:r>
          </a:p>
          <a:p>
            <a:pPr marL="850900" lvl="1" indent="-457200" eaLnBrk="1" hangingPunct="1">
              <a:lnSpc>
                <a:spcPct val="90000"/>
              </a:lnSpc>
              <a:buClrTx/>
              <a:buFont typeface="+mj-lt"/>
              <a:buAutoNum type="arabicParenR"/>
            </a:pPr>
            <a:r>
              <a:rPr lang="en-US" altLang="en-US" sz="2000" dirty="0"/>
              <a:t>Printing Fee: $1.44			</a:t>
            </a:r>
            <a:endParaRPr lang="en-US" altLang="en-US" sz="2400" u="sng" dirty="0"/>
          </a:p>
          <a:p>
            <a:pPr marL="668337" lvl="2" indent="0" eaLnBrk="1" hangingPunct="1">
              <a:lnSpc>
                <a:spcPct val="90000"/>
              </a:lnSpc>
              <a:buNone/>
            </a:pPr>
            <a:endParaRPr lang="en-US" altLang="en-US" sz="1600" dirty="0"/>
          </a:p>
          <a:p>
            <a:pPr marL="668337" lvl="2" indent="0" eaLnBrk="1" hangingPunct="1">
              <a:lnSpc>
                <a:spcPct val="90000"/>
              </a:lnSpc>
              <a:buNone/>
            </a:pPr>
            <a:r>
              <a:rPr lang="en-US" altLang="en-US" sz="1600" b="1" dirty="0"/>
              <a:t>NOTE</a:t>
            </a:r>
            <a:r>
              <a:rPr lang="en-US" altLang="en-US" sz="1600" dirty="0"/>
              <a:t>: Fees subject to adjustment if postage rates change.  Please reference the NHTCA website:  </a:t>
            </a:r>
            <a:r>
              <a:rPr lang="en-US" altLang="en-US" sz="1600" dirty="0">
                <a:solidFill>
                  <a:schemeClr val="accent2">
                    <a:lumMod val="75000"/>
                  </a:schemeClr>
                </a:solidFill>
              </a:rPr>
              <a:t>http://nhtaxcollectors.org </a:t>
            </a:r>
            <a:r>
              <a:rPr lang="en-US" altLang="en-US" sz="1600" dirty="0"/>
              <a:t>under “Technical References” for a current list of fees. </a:t>
            </a:r>
          </a:p>
          <a:p>
            <a:pPr marL="668337" lvl="2" indent="0" eaLnBrk="1" hangingPunct="1">
              <a:lnSpc>
                <a:spcPct val="90000"/>
              </a:lnSpc>
              <a:buNone/>
            </a:pPr>
            <a:endParaRPr lang="en-US" altLang="en-US" sz="1600" dirty="0"/>
          </a:p>
          <a:p>
            <a:pPr marL="668337" lvl="2" indent="0" eaLnBrk="1" hangingPunct="1">
              <a:lnSpc>
                <a:spcPct val="90000"/>
              </a:lnSpc>
              <a:buNone/>
            </a:pPr>
            <a:endParaRPr lang="en-US" altLang="en-US" sz="1600" dirty="0"/>
          </a:p>
        </p:txBody>
      </p:sp>
      <p:sp>
        <p:nvSpPr>
          <p:cNvPr id="3" name="Slide Number Placeholder 2">
            <a:extLst>
              <a:ext uri="{FF2B5EF4-FFF2-40B4-BE49-F238E27FC236}">
                <a16:creationId xmlns:a16="http://schemas.microsoft.com/office/drawing/2014/main" id="{63655E3A-B2BA-4609-A8A2-620E388EFAA7}"/>
              </a:ext>
            </a:extLst>
          </p:cNvPr>
          <p:cNvSpPr>
            <a:spLocks noGrp="1"/>
          </p:cNvSpPr>
          <p:nvPr>
            <p:ph type="sldNum" sz="quarter" idx="12"/>
          </p:nvPr>
        </p:nvSpPr>
        <p:spPr/>
        <p:txBody>
          <a:bodyPr/>
          <a:lstStyle/>
          <a:p>
            <a:pPr>
              <a:defRPr/>
            </a:pPr>
            <a:fld id="{39921203-18EC-4232-ACAE-9079923A5577}" type="slidenum">
              <a:rPr lang="en-US" smtClean="0"/>
              <a:pPr>
                <a:defRPr/>
              </a:pPr>
              <a:t>35</a:t>
            </a:fld>
            <a:endParaRPr lang="en-US"/>
          </a:p>
        </p:txBody>
      </p:sp>
      <p:sp>
        <p:nvSpPr>
          <p:cNvPr id="10" name="TextBox 9">
            <a:extLst>
              <a:ext uri="{FF2B5EF4-FFF2-40B4-BE49-F238E27FC236}">
                <a16:creationId xmlns:a16="http://schemas.microsoft.com/office/drawing/2014/main" id="{212D5570-076F-4BBF-8C07-72FECF1BE29A}"/>
              </a:ext>
            </a:extLst>
          </p:cNvPr>
          <p:cNvSpPr txBox="1"/>
          <p:nvPr/>
        </p:nvSpPr>
        <p:spPr>
          <a:xfrm>
            <a:off x="3316534" y="6077247"/>
            <a:ext cx="5522666" cy="461665"/>
          </a:xfrm>
          <a:prstGeom prst="rect">
            <a:avLst/>
          </a:prstGeom>
          <a:noFill/>
        </p:spPr>
        <p:txBody>
          <a:bodyPr wrap="none" rtlCol="0">
            <a:spAutoFit/>
          </a:bodyPr>
          <a:lstStyle/>
          <a:p>
            <a:pPr algn="r"/>
            <a:r>
              <a:rPr lang="en-US" dirty="0"/>
              <a:t>Add fees to amount owed prior to noticing!</a:t>
            </a:r>
          </a:p>
        </p:txBody>
      </p:sp>
      <p:sp>
        <p:nvSpPr>
          <p:cNvPr id="7" name="Content Placeholder 2">
            <a:extLst>
              <a:ext uri="{FF2B5EF4-FFF2-40B4-BE49-F238E27FC236}">
                <a16:creationId xmlns:a16="http://schemas.microsoft.com/office/drawing/2014/main" id="{7768B68B-A99C-42D0-962F-D17FA92EFCE3}"/>
              </a:ext>
            </a:extLst>
          </p:cNvPr>
          <p:cNvSpPr>
            <a:spLocks noGrp="1"/>
          </p:cNvSpPr>
          <p:nvPr/>
        </p:nvSpPr>
        <p:spPr>
          <a:xfrm>
            <a:off x="2128864" y="1439992"/>
            <a:ext cx="4886272" cy="397801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8" name="Content Placeholder 2">
            <a:extLst>
              <a:ext uri="{FF2B5EF4-FFF2-40B4-BE49-F238E27FC236}">
                <a16:creationId xmlns:a16="http://schemas.microsoft.com/office/drawing/2014/main" id="{A2B859A4-9735-4BFE-904B-2E400990304F}"/>
              </a:ext>
            </a:extLst>
          </p:cNvPr>
          <p:cNvSpPr>
            <a:spLocks noGrp="1"/>
          </p:cNvSpPr>
          <p:nvPr/>
        </p:nvSpPr>
        <p:spPr>
          <a:xfrm>
            <a:off x="2281264" y="1592392"/>
            <a:ext cx="4886272" cy="397801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830A36DE-828F-41C5-95C9-795E0C515E0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1509" y="4191000"/>
            <a:ext cx="1964962" cy="2165350"/>
          </a:xfrm>
          <a:prstGeom prst="rect">
            <a:avLst/>
          </a:prstGeom>
        </p:spPr>
      </p:pic>
    </p:spTree>
    <p:extLst>
      <p:ext uri="{BB962C8B-B14F-4D97-AF65-F5344CB8AC3E}">
        <p14:creationId xmlns:p14="http://schemas.microsoft.com/office/powerpoint/2010/main" val="149392157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a:xfrm>
            <a:off x="228600" y="1158463"/>
            <a:ext cx="8458200" cy="960693"/>
          </a:xfrm>
        </p:spPr>
        <p:txBody>
          <a:bodyPr/>
          <a:lstStyle/>
          <a:p>
            <a:pPr algn="ctr" eaLnBrk="1" hangingPunct="1"/>
            <a:r>
              <a:rPr lang="en-US" altLang="en-US" b="1" dirty="0"/>
              <a:t>RSA 80:77-a </a:t>
            </a:r>
            <a:br>
              <a:rPr lang="en-US" altLang="en-US" b="1" dirty="0"/>
            </a:br>
            <a:r>
              <a:rPr lang="en-US" altLang="en-US" b="1" dirty="0"/>
              <a:t>Notice to Mortgagee </a:t>
            </a:r>
          </a:p>
        </p:txBody>
      </p:sp>
      <p:sp>
        <p:nvSpPr>
          <p:cNvPr id="39939" name="Rectangle 3"/>
          <p:cNvSpPr>
            <a:spLocks noGrp="1" noChangeArrowheads="1"/>
          </p:cNvSpPr>
          <p:nvPr>
            <p:ph idx="1"/>
          </p:nvPr>
        </p:nvSpPr>
        <p:spPr>
          <a:xfrm>
            <a:off x="452284" y="2119156"/>
            <a:ext cx="8158316" cy="3760743"/>
          </a:xfrm>
        </p:spPr>
        <p:txBody>
          <a:bodyPr/>
          <a:lstStyle/>
          <a:p>
            <a:pPr marL="0" indent="0" eaLnBrk="1" hangingPunct="1">
              <a:lnSpc>
                <a:spcPct val="90000"/>
              </a:lnSpc>
              <a:buNone/>
            </a:pPr>
            <a:r>
              <a:rPr lang="en-US" altLang="en-US" sz="2800" dirty="0"/>
              <a:t>Identify Mortgagee(s) (directed by governing body)</a:t>
            </a:r>
          </a:p>
          <a:p>
            <a:pPr eaLnBrk="1" hangingPunct="1">
              <a:lnSpc>
                <a:spcPct val="90000"/>
              </a:lnSpc>
            </a:pPr>
            <a:r>
              <a:rPr lang="en-US" altLang="en-US" sz="2000" dirty="0"/>
              <a:t>Impending Tax Deed notice to each identified Mortgagees Fees include:</a:t>
            </a:r>
            <a:endParaRPr lang="en-US" altLang="en-US" sz="1800" dirty="0"/>
          </a:p>
          <a:p>
            <a:pPr marL="1125537" lvl="2" indent="-457200" eaLnBrk="1" hangingPunct="1">
              <a:lnSpc>
                <a:spcPct val="90000"/>
              </a:lnSpc>
              <a:buClrTx/>
              <a:buFont typeface="+mj-lt"/>
              <a:buAutoNum type="arabicParenR"/>
            </a:pPr>
            <a:r>
              <a:rPr lang="en-US" altLang="en-US" sz="2000" dirty="0"/>
              <a:t>Minimum Fee for search: *$10.00</a:t>
            </a:r>
          </a:p>
          <a:p>
            <a:pPr marL="1125537" lvl="2" indent="-457200" eaLnBrk="1" hangingPunct="1">
              <a:lnSpc>
                <a:spcPct val="90000"/>
              </a:lnSpc>
              <a:buClrTx/>
              <a:buFont typeface="+mj-lt"/>
              <a:buAutoNum type="arabicParenR"/>
            </a:pPr>
            <a:r>
              <a:rPr lang="en-US" altLang="en-US" sz="2000" dirty="0"/>
              <a:t>Mortgagee Notice Fee: $10.00				</a:t>
            </a:r>
          </a:p>
          <a:p>
            <a:pPr marL="1125537" lvl="2" indent="-457200" eaLnBrk="1" hangingPunct="1">
              <a:lnSpc>
                <a:spcPct val="90000"/>
              </a:lnSpc>
              <a:buClrTx/>
              <a:buFont typeface="+mj-lt"/>
              <a:buAutoNum type="arabicParenR"/>
            </a:pPr>
            <a:r>
              <a:rPr lang="en-US" altLang="en-US" sz="2000" dirty="0"/>
              <a:t>Certified Mail Fee: $8.56	</a:t>
            </a:r>
          </a:p>
          <a:p>
            <a:pPr marL="1125537" lvl="2" indent="-457200" eaLnBrk="1" hangingPunct="1">
              <a:lnSpc>
                <a:spcPct val="90000"/>
              </a:lnSpc>
              <a:buClrTx/>
              <a:buFont typeface="+mj-lt"/>
              <a:buAutoNum type="arabicParenR"/>
            </a:pPr>
            <a:r>
              <a:rPr lang="en-US" altLang="en-US" sz="2000" dirty="0"/>
              <a:t>Printing Fee: $1.44				</a:t>
            </a:r>
          </a:p>
          <a:p>
            <a:pPr marL="668337" lvl="2" indent="0" eaLnBrk="1" hangingPunct="1">
              <a:lnSpc>
                <a:spcPct val="90000"/>
              </a:lnSpc>
              <a:buNone/>
            </a:pPr>
            <a:endParaRPr lang="en-US" altLang="en-US" sz="2000" b="1" dirty="0"/>
          </a:p>
          <a:p>
            <a:pPr marL="668337" lvl="2" indent="0" eaLnBrk="1" hangingPunct="1">
              <a:lnSpc>
                <a:spcPct val="90000"/>
              </a:lnSpc>
              <a:buNone/>
            </a:pPr>
            <a:r>
              <a:rPr lang="en-US" altLang="en-US" sz="1800" b="1" dirty="0"/>
              <a:t>NOTE</a:t>
            </a:r>
            <a:r>
              <a:rPr lang="en-US" altLang="en-US" sz="1800" dirty="0"/>
              <a:t>: Fees subject to adjustment if postage rates change. Please reference the NHTCA website:  </a:t>
            </a:r>
            <a:r>
              <a:rPr lang="en-US" altLang="en-US" sz="1800" dirty="0">
                <a:solidFill>
                  <a:schemeClr val="accent2">
                    <a:lumMod val="75000"/>
                  </a:schemeClr>
                </a:solidFill>
              </a:rPr>
              <a:t>http://nhtaxcollectors.org </a:t>
            </a:r>
            <a:r>
              <a:rPr lang="en-US" altLang="en-US" sz="1800" dirty="0"/>
              <a:t>under “Technical References” for a current list of fees.</a:t>
            </a:r>
          </a:p>
          <a:p>
            <a:pPr marL="668337" lvl="2" indent="0" eaLnBrk="1" hangingPunct="1">
              <a:lnSpc>
                <a:spcPct val="90000"/>
              </a:lnSpc>
              <a:buNone/>
            </a:pPr>
            <a:endParaRPr lang="en-US" altLang="en-US" sz="1800" dirty="0"/>
          </a:p>
          <a:p>
            <a:pPr marL="668337" lvl="2" indent="0" algn="r" eaLnBrk="1" hangingPunct="1">
              <a:lnSpc>
                <a:spcPct val="90000"/>
              </a:lnSpc>
              <a:buNone/>
            </a:pPr>
            <a:r>
              <a:rPr lang="en-US" altLang="en-US" sz="2000" dirty="0"/>
              <a:t>*Or reimbursement of full cost of search service.</a:t>
            </a:r>
          </a:p>
          <a:p>
            <a:pPr marL="668337" lvl="2" indent="0" algn="r" eaLnBrk="1" hangingPunct="1">
              <a:lnSpc>
                <a:spcPct val="90000"/>
              </a:lnSpc>
              <a:buNone/>
            </a:pPr>
            <a:r>
              <a:rPr lang="en-US" altLang="en-US" sz="2000" dirty="0"/>
              <a:t>		Add fees to amount owed prior to noticing!</a:t>
            </a:r>
          </a:p>
        </p:txBody>
      </p:sp>
      <p:sp>
        <p:nvSpPr>
          <p:cNvPr id="5" name="Slide Number Placeholder 4">
            <a:extLst>
              <a:ext uri="{FF2B5EF4-FFF2-40B4-BE49-F238E27FC236}">
                <a16:creationId xmlns:a16="http://schemas.microsoft.com/office/drawing/2014/main" id="{CE9D7237-DF39-41CA-B244-4DCF9287266B}"/>
              </a:ext>
            </a:extLst>
          </p:cNvPr>
          <p:cNvSpPr>
            <a:spLocks noGrp="1"/>
          </p:cNvSpPr>
          <p:nvPr>
            <p:ph type="sldNum" sz="quarter" idx="12"/>
          </p:nvPr>
        </p:nvSpPr>
        <p:spPr/>
        <p:txBody>
          <a:bodyPr/>
          <a:lstStyle/>
          <a:p>
            <a:pPr>
              <a:defRPr/>
            </a:pPr>
            <a:fld id="{39921203-18EC-4232-ACAE-9079923A5577}" type="slidenum">
              <a:rPr lang="en-US" smtClean="0"/>
              <a:pPr>
                <a:defRPr/>
              </a:pPr>
              <a:t>36</a:t>
            </a:fld>
            <a:endParaRPr lang="en-US"/>
          </a:p>
        </p:txBody>
      </p:sp>
      <p:pic>
        <p:nvPicPr>
          <p:cNvPr id="6" name="Picture 5">
            <a:extLst>
              <a:ext uri="{FF2B5EF4-FFF2-40B4-BE49-F238E27FC236}">
                <a16:creationId xmlns:a16="http://schemas.microsoft.com/office/drawing/2014/main" id="{F9BBEEA1-2844-400E-AC38-7F1CCC9776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284" y="5607460"/>
            <a:ext cx="1909916" cy="1131569"/>
          </a:xfrm>
          <a:prstGeom prst="rect">
            <a:avLst/>
          </a:prstGeom>
        </p:spPr>
      </p:pic>
      <p:sp>
        <p:nvSpPr>
          <p:cNvPr id="7" name="TextBox 6">
            <a:extLst>
              <a:ext uri="{FF2B5EF4-FFF2-40B4-BE49-F238E27FC236}">
                <a16:creationId xmlns:a16="http://schemas.microsoft.com/office/drawing/2014/main" id="{71A9EAE4-25BA-4ADF-8580-981205FF8631}"/>
              </a:ext>
            </a:extLst>
          </p:cNvPr>
          <p:cNvSpPr txBox="1"/>
          <p:nvPr/>
        </p:nvSpPr>
        <p:spPr>
          <a:xfrm>
            <a:off x="-9832" y="7144897"/>
            <a:ext cx="924232" cy="784830"/>
          </a:xfrm>
          <a:prstGeom prst="rect">
            <a:avLst/>
          </a:prstGeom>
          <a:noFill/>
        </p:spPr>
        <p:txBody>
          <a:bodyPr wrap="square" rtlCol="0">
            <a:spAutoFit/>
          </a:bodyPr>
          <a:lstStyle/>
          <a:p>
            <a:r>
              <a:rPr lang="en-US" sz="900">
                <a:hlinkClick r:id="rId4" tooltip="http://www.justintarte.com/2013/06/dont-forget.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5692338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310729"/>
            <a:ext cx="8229600" cy="838200"/>
          </a:xfrm>
        </p:spPr>
        <p:txBody>
          <a:bodyPr/>
          <a:lstStyle/>
          <a:p>
            <a:pPr algn="ctr" eaLnBrk="1" hangingPunct="1"/>
            <a:r>
              <a:rPr lang="en-US" altLang="en-US" b="1" dirty="0"/>
              <a:t>26 U.S.C. 7425. Real Estate Subject to IRS Tax Liens</a:t>
            </a:r>
          </a:p>
        </p:txBody>
      </p:sp>
      <p:sp>
        <p:nvSpPr>
          <p:cNvPr id="40963" name="Content Placeholder 2"/>
          <p:cNvSpPr>
            <a:spLocks noGrp="1"/>
          </p:cNvSpPr>
          <p:nvPr>
            <p:ph idx="1"/>
          </p:nvPr>
        </p:nvSpPr>
        <p:spPr>
          <a:xfrm>
            <a:off x="3201876" y="2542234"/>
            <a:ext cx="5121613" cy="2467677"/>
          </a:xfrm>
        </p:spPr>
        <p:txBody>
          <a:bodyPr/>
          <a:lstStyle/>
          <a:p>
            <a:pPr algn="just" eaLnBrk="1" hangingPunct="1"/>
            <a:r>
              <a:rPr lang="en-US" altLang="en-US" sz="2800" dirty="0"/>
              <a:t>Although </a:t>
            </a:r>
            <a:r>
              <a:rPr lang="en-US" altLang="en-US" sz="2800" i="1" dirty="0"/>
              <a:t>property tax liens </a:t>
            </a:r>
            <a:r>
              <a:rPr lang="en-US" altLang="en-US" sz="2800" dirty="0"/>
              <a:t>can take </a:t>
            </a:r>
            <a:r>
              <a:rPr lang="en-US" altLang="en-US" sz="2800" b="1" dirty="0"/>
              <a:t>priority</a:t>
            </a:r>
            <a:r>
              <a:rPr lang="en-US" altLang="en-US" sz="2800" dirty="0"/>
              <a:t> over </a:t>
            </a:r>
            <a:r>
              <a:rPr lang="en-US" altLang="en-US" sz="2800" i="1" dirty="0"/>
              <a:t>federal tax liens </a:t>
            </a:r>
            <a:r>
              <a:rPr lang="en-US" altLang="en-US" sz="2800" dirty="0"/>
              <a:t>(26 USC 6323 (b)(6), </a:t>
            </a:r>
          </a:p>
        </p:txBody>
      </p:sp>
      <p:sp>
        <p:nvSpPr>
          <p:cNvPr id="2" name="Slide Number Placeholder 1">
            <a:extLst>
              <a:ext uri="{FF2B5EF4-FFF2-40B4-BE49-F238E27FC236}">
                <a16:creationId xmlns:a16="http://schemas.microsoft.com/office/drawing/2014/main" id="{5C302581-D2D4-4F54-9752-BE820E1F4297}"/>
              </a:ext>
            </a:extLst>
          </p:cNvPr>
          <p:cNvSpPr>
            <a:spLocks noGrp="1"/>
          </p:cNvSpPr>
          <p:nvPr>
            <p:ph type="sldNum" sz="quarter" idx="12"/>
          </p:nvPr>
        </p:nvSpPr>
        <p:spPr/>
        <p:txBody>
          <a:bodyPr/>
          <a:lstStyle/>
          <a:p>
            <a:pPr>
              <a:defRPr/>
            </a:pPr>
            <a:fld id="{39921203-18EC-4232-ACAE-9079923A5577}" type="slidenum">
              <a:rPr lang="en-US" smtClean="0"/>
              <a:pPr>
                <a:defRPr/>
              </a:pPr>
              <a:t>37</a:t>
            </a:fld>
            <a:endParaRPr lang="en-US"/>
          </a:p>
        </p:txBody>
      </p:sp>
      <p:sp>
        <p:nvSpPr>
          <p:cNvPr id="4" name="AutoShape 2" descr="Image result for IRS Liens On Real Estate">
            <a:extLst>
              <a:ext uri="{FF2B5EF4-FFF2-40B4-BE49-F238E27FC236}">
                <a16:creationId xmlns:a16="http://schemas.microsoft.com/office/drawing/2014/main" id="{3B76C464-6C3F-4F5F-ABA0-82CA9BFF799E}"/>
              </a:ext>
            </a:extLst>
          </p:cNvPr>
          <p:cNvSpPr>
            <a:spLocks noChangeAspect="1" noChangeArrowheads="1"/>
          </p:cNvSpPr>
          <p:nvPr/>
        </p:nvSpPr>
        <p:spPr bwMode="auto">
          <a:xfrm>
            <a:off x="3171825" y="2557463"/>
            <a:ext cx="2800350"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AE45C20-139F-407D-9F02-27724EAFD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25062"/>
            <a:ext cx="1914933" cy="2835732"/>
          </a:xfrm>
          <a:prstGeom prst="rect">
            <a:avLst/>
          </a:prstGeom>
        </p:spPr>
      </p:pic>
      <p:sp>
        <p:nvSpPr>
          <p:cNvPr id="10" name="TextBox 9">
            <a:extLst>
              <a:ext uri="{FF2B5EF4-FFF2-40B4-BE49-F238E27FC236}">
                <a16:creationId xmlns:a16="http://schemas.microsoft.com/office/drawing/2014/main" id="{4BF1DDF5-A977-475A-B7C4-59087796BE69}"/>
              </a:ext>
            </a:extLst>
          </p:cNvPr>
          <p:cNvSpPr txBox="1"/>
          <p:nvPr/>
        </p:nvSpPr>
        <p:spPr>
          <a:xfrm>
            <a:off x="2743200" y="4549054"/>
            <a:ext cx="5029200" cy="1815882"/>
          </a:xfrm>
          <a:prstGeom prst="rect">
            <a:avLst/>
          </a:prstGeom>
          <a:noFill/>
        </p:spPr>
        <p:txBody>
          <a:bodyPr wrap="square" rtlCol="0">
            <a:spAutoFit/>
          </a:bodyPr>
          <a:lstStyle/>
          <a:p>
            <a:pPr algn="just"/>
            <a:r>
              <a:rPr lang="en-US" sz="2800" dirty="0"/>
              <a:t>a tax deeded property will be subject to the lien (26 USC 7425 (a)(1), </a:t>
            </a:r>
            <a:r>
              <a:rPr lang="en-US" sz="2800" u="sng" dirty="0"/>
              <a:t>unless</a:t>
            </a:r>
            <a:r>
              <a:rPr lang="en-US" sz="2800" dirty="0"/>
              <a:t> </a:t>
            </a:r>
            <a:r>
              <a:rPr lang="en-US" sz="2800" b="1" dirty="0"/>
              <a:t>appropriate notice </a:t>
            </a:r>
            <a:r>
              <a:rPr lang="en-US" sz="2800" dirty="0"/>
              <a:t>is provided to the </a:t>
            </a:r>
            <a:r>
              <a:rPr lang="en-US" sz="2800" b="1" dirty="0"/>
              <a:t>IRS</a:t>
            </a:r>
            <a:r>
              <a:rPr lang="en-US" sz="2800" dirty="0"/>
              <a: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89397" y="1395121"/>
            <a:ext cx="8229600" cy="838200"/>
          </a:xfrm>
        </p:spPr>
        <p:txBody>
          <a:bodyPr>
            <a:noAutofit/>
          </a:bodyPr>
          <a:lstStyle/>
          <a:p>
            <a:pPr algn="ctr" eaLnBrk="1" hangingPunct="1"/>
            <a:r>
              <a:rPr lang="en-US" altLang="en-US" b="1" dirty="0"/>
              <a:t>26 U.S.C. 7425. Real Estate Subject to IRS Tax Liens (Cont.)</a:t>
            </a:r>
          </a:p>
        </p:txBody>
      </p:sp>
      <p:sp>
        <p:nvSpPr>
          <p:cNvPr id="40963" name="Content Placeholder 2"/>
          <p:cNvSpPr>
            <a:spLocks noGrp="1"/>
          </p:cNvSpPr>
          <p:nvPr>
            <p:ph idx="1"/>
          </p:nvPr>
        </p:nvSpPr>
        <p:spPr>
          <a:xfrm>
            <a:off x="489397" y="2419998"/>
            <a:ext cx="8229600" cy="4114800"/>
          </a:xfrm>
        </p:spPr>
        <p:txBody>
          <a:bodyPr/>
          <a:lstStyle/>
          <a:p>
            <a:pPr eaLnBrk="1" hangingPunct="1"/>
            <a:r>
              <a:rPr lang="en-US" altLang="en-US" sz="2000" dirty="0"/>
              <a:t>The notice required </a:t>
            </a:r>
            <a:r>
              <a:rPr lang="en-US" altLang="en-US" sz="2000" b="1" dirty="0"/>
              <a:t>must</a:t>
            </a:r>
            <a:r>
              <a:rPr lang="en-US" altLang="en-US" sz="2000" dirty="0"/>
              <a:t>:</a:t>
            </a:r>
          </a:p>
          <a:p>
            <a:pPr lvl="1" eaLnBrk="1" hangingPunct="1">
              <a:buFont typeface="Wingdings" panose="05000000000000000000" pitchFamily="2" charset="2"/>
              <a:buChar char="Ø"/>
            </a:pPr>
            <a:r>
              <a:rPr lang="en-US" altLang="en-US" sz="1800" dirty="0"/>
              <a:t>Be sent at least </a:t>
            </a:r>
            <a:r>
              <a:rPr lang="en-US" altLang="en-US" sz="1800" b="1" dirty="0"/>
              <a:t>25 days </a:t>
            </a:r>
            <a:r>
              <a:rPr lang="en-US" altLang="en-US" sz="1800" dirty="0"/>
              <a:t>before the date of deeding</a:t>
            </a:r>
          </a:p>
          <a:p>
            <a:pPr lvl="1" eaLnBrk="1" hangingPunct="1">
              <a:buFont typeface="Wingdings" panose="05000000000000000000" pitchFamily="2" charset="2"/>
              <a:buChar char="Ø"/>
            </a:pPr>
            <a:r>
              <a:rPr lang="en-US" altLang="en-US" sz="1800" dirty="0"/>
              <a:t>Be sent registered or </a:t>
            </a:r>
            <a:r>
              <a:rPr lang="en-US" altLang="en-US" sz="1800" b="1" dirty="0"/>
              <a:t>certified mail </a:t>
            </a:r>
            <a:r>
              <a:rPr lang="en-US" altLang="en-US" sz="1800" dirty="0"/>
              <a:t>to the District Director(IRS Advisory Group), marked for the attention of the “</a:t>
            </a:r>
            <a:r>
              <a:rPr lang="en-US" altLang="en-US" sz="1800" b="1" dirty="0"/>
              <a:t>New England Advisory Group</a:t>
            </a:r>
            <a:r>
              <a:rPr lang="en-US" altLang="en-US" sz="1800" dirty="0"/>
              <a:t>”</a:t>
            </a:r>
          </a:p>
          <a:p>
            <a:pPr lvl="1" eaLnBrk="1" hangingPunct="1">
              <a:buFont typeface="Wingdings" panose="05000000000000000000" pitchFamily="2" charset="2"/>
              <a:buChar char="Ø"/>
            </a:pPr>
            <a:r>
              <a:rPr lang="en-US" altLang="en-US" sz="1800" dirty="0"/>
              <a:t>Include </a:t>
            </a:r>
            <a:r>
              <a:rPr lang="en-US" altLang="en-US" sz="1800" b="1" dirty="0"/>
              <a:t>your name and address</a:t>
            </a:r>
          </a:p>
          <a:p>
            <a:pPr lvl="1" eaLnBrk="1" hangingPunct="1">
              <a:buFont typeface="Wingdings" panose="05000000000000000000" pitchFamily="2" charset="2"/>
              <a:buChar char="Ø"/>
            </a:pPr>
            <a:r>
              <a:rPr lang="en-US" altLang="en-US" sz="1800" dirty="0"/>
              <a:t>Include a </a:t>
            </a:r>
            <a:r>
              <a:rPr lang="en-US" altLang="en-US" sz="1800" b="1" dirty="0"/>
              <a:t>copy of the IRS lien</a:t>
            </a:r>
          </a:p>
          <a:p>
            <a:pPr lvl="1" eaLnBrk="1" hangingPunct="1">
              <a:buFont typeface="Wingdings" panose="05000000000000000000" pitchFamily="2" charset="2"/>
              <a:buChar char="Ø"/>
            </a:pPr>
            <a:r>
              <a:rPr lang="en-US" altLang="en-US" sz="1800" dirty="0"/>
              <a:t>Provide  a detailed description of the </a:t>
            </a:r>
            <a:r>
              <a:rPr lang="en-US" altLang="en-US" sz="1800" b="1" dirty="0"/>
              <a:t>property</a:t>
            </a:r>
            <a:r>
              <a:rPr lang="en-US" altLang="en-US" sz="1800" dirty="0"/>
              <a:t> to be deeded</a:t>
            </a:r>
          </a:p>
          <a:p>
            <a:pPr lvl="1" eaLnBrk="1" hangingPunct="1">
              <a:buFont typeface="Wingdings" panose="05000000000000000000" pitchFamily="2" charset="2"/>
              <a:buChar char="Ø"/>
            </a:pPr>
            <a:r>
              <a:rPr lang="en-US" altLang="en-US" sz="1800" dirty="0"/>
              <a:t>The </a:t>
            </a:r>
            <a:r>
              <a:rPr lang="en-US" altLang="en-US" sz="1800" b="1" dirty="0"/>
              <a:t>date,</a:t>
            </a:r>
            <a:r>
              <a:rPr lang="en-US" altLang="en-US" sz="1800" dirty="0"/>
              <a:t> time and place of the “sale” (notice of impending deeding should suffice)</a:t>
            </a:r>
          </a:p>
          <a:p>
            <a:pPr lvl="1" eaLnBrk="1" hangingPunct="1">
              <a:buFont typeface="Wingdings" panose="05000000000000000000" pitchFamily="2" charset="2"/>
              <a:buChar char="Ø"/>
            </a:pPr>
            <a:r>
              <a:rPr lang="en-US" altLang="en-US" sz="1800" dirty="0"/>
              <a:t>The </a:t>
            </a:r>
            <a:r>
              <a:rPr lang="en-US" altLang="en-US" sz="1800" b="1" dirty="0"/>
              <a:t>amount</a:t>
            </a:r>
            <a:r>
              <a:rPr lang="en-US" altLang="en-US" sz="1800" dirty="0"/>
              <a:t> of the obligation due from the taxpayer</a:t>
            </a:r>
          </a:p>
          <a:p>
            <a:pPr lvl="1" eaLnBrk="1" hangingPunct="1">
              <a:buFont typeface="Wingdings" panose="05000000000000000000" pitchFamily="2" charset="2"/>
              <a:buChar char="Ø"/>
            </a:pPr>
            <a:r>
              <a:rPr lang="en-US" altLang="en-US" sz="1800" dirty="0"/>
              <a:t>Even if notice is given, the IRS has a “</a:t>
            </a:r>
            <a:r>
              <a:rPr lang="en-US" altLang="en-US" sz="1800" b="1" i="1" dirty="0"/>
              <a:t>redemption right” for 120 days </a:t>
            </a:r>
            <a:r>
              <a:rPr lang="en-US" altLang="en-US" sz="1800" dirty="0"/>
              <a:t>after the deeding to claim the property by paying the purchase the amount paid and taking title</a:t>
            </a:r>
          </a:p>
        </p:txBody>
      </p:sp>
      <p:sp>
        <p:nvSpPr>
          <p:cNvPr id="2" name="Slide Number Placeholder 1">
            <a:extLst>
              <a:ext uri="{FF2B5EF4-FFF2-40B4-BE49-F238E27FC236}">
                <a16:creationId xmlns:a16="http://schemas.microsoft.com/office/drawing/2014/main" id="{E6A0DF39-C8B6-49C2-868B-C8DCDA5C26A4}"/>
              </a:ext>
            </a:extLst>
          </p:cNvPr>
          <p:cNvSpPr>
            <a:spLocks noGrp="1"/>
          </p:cNvSpPr>
          <p:nvPr>
            <p:ph type="sldNum" sz="quarter" idx="12"/>
          </p:nvPr>
        </p:nvSpPr>
        <p:spPr/>
        <p:txBody>
          <a:bodyPr/>
          <a:lstStyle/>
          <a:p>
            <a:pPr>
              <a:defRPr/>
            </a:pPr>
            <a:fld id="{39921203-18EC-4232-ACAE-9079923A5577}" type="slidenum">
              <a:rPr lang="en-US" smtClean="0"/>
              <a:pPr>
                <a:defRPr/>
              </a:pPr>
              <a:t>38</a:t>
            </a:fld>
            <a:endParaRPr lang="en-US"/>
          </a:p>
        </p:txBody>
      </p:sp>
    </p:spTree>
    <p:extLst>
      <p:ext uri="{BB962C8B-B14F-4D97-AF65-F5344CB8AC3E}">
        <p14:creationId xmlns:p14="http://schemas.microsoft.com/office/powerpoint/2010/main" val="3516832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a:xfrm>
            <a:off x="381000" y="941043"/>
            <a:ext cx="8637588" cy="1211980"/>
          </a:xfrm>
        </p:spPr>
        <p:txBody>
          <a:bodyPr/>
          <a:lstStyle/>
          <a:p>
            <a:pPr algn="ctr" eaLnBrk="1" hangingPunct="1"/>
            <a:r>
              <a:rPr lang="en-US" altLang="en-US" b="1" dirty="0"/>
              <a:t>RSA 80:71 Partial Payments </a:t>
            </a:r>
            <a:br>
              <a:rPr lang="en-US" altLang="en-US" b="1" dirty="0"/>
            </a:br>
            <a:r>
              <a:rPr lang="en-US" altLang="en-US" b="1" dirty="0"/>
              <a:t>in Redemption </a:t>
            </a:r>
          </a:p>
        </p:txBody>
      </p:sp>
      <p:sp>
        <p:nvSpPr>
          <p:cNvPr id="30723" name="Rectangle 3"/>
          <p:cNvSpPr>
            <a:spLocks noGrp="1" noChangeArrowheads="1"/>
          </p:cNvSpPr>
          <p:nvPr>
            <p:ph idx="1"/>
          </p:nvPr>
        </p:nvSpPr>
        <p:spPr>
          <a:xfrm>
            <a:off x="4038600" y="2153023"/>
            <a:ext cx="4191000" cy="4476377"/>
          </a:xfrm>
        </p:spPr>
        <p:txBody>
          <a:bodyPr/>
          <a:lstStyle/>
          <a:p>
            <a:pPr algn="just" eaLnBrk="1" hangingPunct="1"/>
            <a:r>
              <a:rPr lang="en-US" sz="2000" dirty="0"/>
              <a:t>If complete redemption is not made before a deed of the real estate is issued, the collector </a:t>
            </a:r>
            <a:r>
              <a:rPr lang="en-US" sz="2000" b="1" dirty="0"/>
              <a:t>shall within 10 days</a:t>
            </a:r>
            <a:r>
              <a:rPr lang="en-US" sz="2000" dirty="0"/>
              <a:t> direct the selectmen to issue an order upon the town treasurer to </a:t>
            </a:r>
            <a:r>
              <a:rPr lang="en-US" sz="2000" b="1" dirty="0"/>
              <a:t>refund</a:t>
            </a:r>
            <a:r>
              <a:rPr lang="en-US" sz="2000" dirty="0"/>
              <a:t> to the person making such partial payments or his heirs or assigns the </a:t>
            </a:r>
            <a:r>
              <a:rPr lang="en-US" sz="2000" b="1" dirty="0"/>
              <a:t>sum so paid</a:t>
            </a:r>
            <a:r>
              <a:rPr lang="en-US" sz="2000" dirty="0"/>
              <a:t>. If the order is </a:t>
            </a:r>
            <a:r>
              <a:rPr lang="en-US" sz="2000" b="1" dirty="0"/>
              <a:t>not issued within 30 days,</a:t>
            </a:r>
            <a:r>
              <a:rPr lang="en-US" sz="2000" dirty="0"/>
              <a:t> the sum to be refunded shall draw interest at the rate of </a:t>
            </a:r>
            <a:r>
              <a:rPr lang="en-US" sz="2000" b="1" dirty="0"/>
              <a:t>6 percent </a:t>
            </a:r>
            <a:r>
              <a:rPr lang="en-US" sz="2000" dirty="0"/>
              <a:t>per annum. </a:t>
            </a:r>
            <a:endParaRPr lang="en-US" altLang="en-US" sz="2000" dirty="0"/>
          </a:p>
          <a:p>
            <a:pPr algn="just" eaLnBrk="1" hangingPunct="1"/>
            <a:endParaRPr lang="en-US" sz="2000" dirty="0"/>
          </a:p>
        </p:txBody>
      </p:sp>
      <p:sp>
        <p:nvSpPr>
          <p:cNvPr id="3" name="Slide Number Placeholder 2">
            <a:extLst>
              <a:ext uri="{FF2B5EF4-FFF2-40B4-BE49-F238E27FC236}">
                <a16:creationId xmlns:a16="http://schemas.microsoft.com/office/drawing/2014/main" id="{94BB140F-BD7F-4430-962A-D7EC7A76A704}"/>
              </a:ext>
            </a:extLst>
          </p:cNvPr>
          <p:cNvSpPr>
            <a:spLocks noGrp="1"/>
          </p:cNvSpPr>
          <p:nvPr>
            <p:ph type="sldNum" sz="quarter" idx="12"/>
          </p:nvPr>
        </p:nvSpPr>
        <p:spPr/>
        <p:txBody>
          <a:bodyPr/>
          <a:lstStyle/>
          <a:p>
            <a:pPr>
              <a:defRPr/>
            </a:pPr>
            <a:fld id="{39921203-18EC-4232-ACAE-9079923A5577}" type="slidenum">
              <a:rPr lang="en-US" smtClean="0"/>
              <a:pPr>
                <a:defRPr/>
              </a:pPr>
              <a:t>39</a:t>
            </a:fld>
            <a:endParaRPr lang="en-US"/>
          </a:p>
        </p:txBody>
      </p:sp>
      <p:pic>
        <p:nvPicPr>
          <p:cNvPr id="4" name="Picture 3">
            <a:extLst>
              <a:ext uri="{FF2B5EF4-FFF2-40B4-BE49-F238E27FC236}">
                <a16:creationId xmlns:a16="http://schemas.microsoft.com/office/drawing/2014/main" id="{AB9FBA19-B605-494E-A56D-2443730DD0BD}"/>
              </a:ext>
            </a:extLst>
          </p:cNvPr>
          <p:cNvPicPr>
            <a:picLocks noChangeAspect="1"/>
          </p:cNvPicPr>
          <p:nvPr/>
        </p:nvPicPr>
        <p:blipFill rotWithShape="1">
          <a:blip r:embed="rId2">
            <a:extLst>
              <a:ext uri="{28A0092B-C50C-407E-A947-70E740481C1C}">
                <a14:useLocalDpi xmlns:a14="http://schemas.microsoft.com/office/drawing/2010/main" val="0"/>
              </a:ext>
            </a:extLst>
          </a:blip>
          <a:srcRect r="30909"/>
          <a:stretch/>
        </p:blipFill>
        <p:spPr>
          <a:xfrm>
            <a:off x="838199" y="2424111"/>
            <a:ext cx="2743201" cy="4114801"/>
          </a:xfrm>
          <a:prstGeom prst="rect">
            <a:avLst/>
          </a:prstGeom>
        </p:spPr>
      </p:pic>
    </p:spTree>
    <p:extLst>
      <p:ext uri="{BB962C8B-B14F-4D97-AF65-F5344CB8AC3E}">
        <p14:creationId xmlns:p14="http://schemas.microsoft.com/office/powerpoint/2010/main" val="34751876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altLang="en-US" b="1" dirty="0"/>
              <a:t>Bankruptcy Note (</a:t>
            </a:r>
            <a:r>
              <a:rPr lang="en-US" altLang="en-US" b="1" dirty="0" err="1"/>
              <a:t>Doolan</a:t>
            </a:r>
            <a:r>
              <a:rPr lang="en-US" altLang="en-US" b="1" dirty="0"/>
              <a:t> Case) </a:t>
            </a:r>
          </a:p>
        </p:txBody>
      </p:sp>
      <p:sp>
        <p:nvSpPr>
          <p:cNvPr id="24579" name="Content Placeholder 2"/>
          <p:cNvSpPr>
            <a:spLocks noGrp="1"/>
          </p:cNvSpPr>
          <p:nvPr>
            <p:ph idx="1"/>
          </p:nvPr>
        </p:nvSpPr>
        <p:spPr>
          <a:xfrm>
            <a:off x="4343400" y="1935164"/>
            <a:ext cx="4495800" cy="2408236"/>
          </a:xfrm>
        </p:spPr>
        <p:txBody>
          <a:bodyPr/>
          <a:lstStyle/>
          <a:p>
            <a:pPr eaLnBrk="1" hangingPunct="1"/>
            <a:endParaRPr lang="en-US" altLang="en-US" dirty="0"/>
          </a:p>
          <a:p>
            <a:pPr eaLnBrk="1" hangingPunct="1"/>
            <a:r>
              <a:rPr lang="en-US" altLang="en-US" dirty="0"/>
              <a:t>The exact language can be found on page 102 of our </a:t>
            </a:r>
            <a:r>
              <a:rPr lang="en-US" altLang="en-US" b="1" dirty="0"/>
              <a:t>RECOMMENDED POLICY &amp; PROCEDURE MANUAL</a:t>
            </a:r>
            <a:r>
              <a:rPr lang="en-US" altLang="en-US" dirty="0"/>
              <a:t>.</a:t>
            </a:r>
          </a:p>
          <a:p>
            <a:pPr marL="0" indent="0" eaLnBrk="1" hangingPunct="1">
              <a:buNone/>
            </a:pPr>
            <a:r>
              <a:rPr lang="en-US" altLang="en-US" dirty="0"/>
              <a:t> </a:t>
            </a:r>
          </a:p>
          <a:p>
            <a:pPr eaLnBrk="1" hangingPunct="1"/>
            <a:r>
              <a:rPr lang="en-US" altLang="en-US" dirty="0"/>
              <a:t>Also on our website under Technical References at </a:t>
            </a:r>
            <a:r>
              <a:rPr lang="en-US" altLang="en-US" b="1" dirty="0"/>
              <a:t>www.nhtaxcollectors.org</a:t>
            </a:r>
          </a:p>
          <a:p>
            <a:pPr marL="0" indent="0" eaLnBrk="1" hangingPunct="1">
              <a:buNone/>
            </a:pPr>
            <a:endParaRPr lang="en-US" altLang="en-US" sz="2000" dirty="0"/>
          </a:p>
        </p:txBody>
      </p:sp>
      <p:sp>
        <p:nvSpPr>
          <p:cNvPr id="5" name="TextBox 4">
            <a:extLst>
              <a:ext uri="{FF2B5EF4-FFF2-40B4-BE49-F238E27FC236}">
                <a16:creationId xmlns:a16="http://schemas.microsoft.com/office/drawing/2014/main" id="{F51F6E3F-ADA0-404D-8D28-F5B856B6A9F2}"/>
              </a:ext>
            </a:extLst>
          </p:cNvPr>
          <p:cNvSpPr txBox="1"/>
          <p:nvPr/>
        </p:nvSpPr>
        <p:spPr>
          <a:xfrm>
            <a:off x="762000" y="5410200"/>
            <a:ext cx="6858000" cy="461665"/>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F0E4EF8-80A6-4FCB-B8BD-BFEDE6F283E6}"/>
              </a:ext>
            </a:extLst>
          </p:cNvPr>
          <p:cNvSpPr txBox="1"/>
          <p:nvPr/>
        </p:nvSpPr>
        <p:spPr>
          <a:xfrm>
            <a:off x="685800" y="5410200"/>
            <a:ext cx="6858000" cy="461665"/>
          </a:xfrm>
          <a:prstGeom prst="rect">
            <a:avLst/>
          </a:prstGeom>
          <a:no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03431658-94B5-43CD-BDF6-2C5FF58F8536}"/>
              </a:ext>
            </a:extLst>
          </p:cNvPr>
          <p:cNvSpPr>
            <a:spLocks noGrp="1"/>
          </p:cNvSpPr>
          <p:nvPr>
            <p:ph type="sldNum" sz="quarter" idx="12"/>
          </p:nvPr>
        </p:nvSpPr>
        <p:spPr/>
        <p:txBody>
          <a:bodyPr/>
          <a:lstStyle/>
          <a:p>
            <a:pPr>
              <a:defRPr/>
            </a:pPr>
            <a:fld id="{39921203-18EC-4232-ACAE-9079923A5577}" type="slidenum">
              <a:rPr lang="en-US" smtClean="0"/>
              <a:pPr>
                <a:defRPr/>
              </a:pPr>
              <a:t>4</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63800"/>
            <a:ext cx="3619500" cy="287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2683088" cy="990600"/>
          </a:xfrm>
        </p:spPr>
        <p:txBody>
          <a:bodyPr/>
          <a:lstStyle/>
          <a:p>
            <a:r>
              <a:rPr lang="en-US" sz="4000" dirty="0">
                <a:latin typeface="+mn-lt"/>
              </a:rPr>
              <a:t>You are </a:t>
            </a:r>
            <a:br>
              <a:rPr lang="en-US" sz="4000" dirty="0">
                <a:latin typeface="+mn-lt"/>
              </a:rPr>
            </a:br>
            <a:r>
              <a:rPr lang="en-US" sz="4000" dirty="0">
                <a:latin typeface="+mn-lt"/>
              </a:rPr>
              <a:t>not alone.</a:t>
            </a:r>
          </a:p>
        </p:txBody>
      </p:sp>
      <p:sp>
        <p:nvSpPr>
          <p:cNvPr id="3" name="Text Placeholder 2"/>
          <p:cNvSpPr>
            <a:spLocks noGrp="1"/>
          </p:cNvSpPr>
          <p:nvPr>
            <p:ph type="body" sz="half" idx="2"/>
          </p:nvPr>
        </p:nvSpPr>
        <p:spPr>
          <a:xfrm>
            <a:off x="417490" y="1600200"/>
            <a:ext cx="2683088" cy="2667000"/>
          </a:xfrm>
        </p:spPr>
        <p:txBody>
          <a:bodyPr/>
          <a:lstStyle/>
          <a:p>
            <a:pPr marL="342900" indent="-342900">
              <a:buFont typeface="Wingdings" panose="05000000000000000000" pitchFamily="2" charset="2"/>
              <a:buChar char="Ø"/>
            </a:pPr>
            <a:r>
              <a:rPr lang="en-US" sz="1500" dirty="0"/>
              <a:t>County Coordinators</a:t>
            </a:r>
          </a:p>
          <a:p>
            <a:pPr marL="342900" indent="-342900">
              <a:buFont typeface="Wingdings" panose="05000000000000000000" pitchFamily="2" charset="2"/>
              <a:buChar char="Ø"/>
            </a:pPr>
            <a:r>
              <a:rPr lang="en-US" sz="1500" dirty="0"/>
              <a:t>Executive Committee</a:t>
            </a:r>
          </a:p>
          <a:p>
            <a:pPr marL="342900" indent="-342900">
              <a:buFont typeface="Wingdings" panose="05000000000000000000" pitchFamily="2" charset="2"/>
              <a:buChar char="Ø"/>
            </a:pPr>
            <a:r>
              <a:rPr lang="en-US" sz="1500" dirty="0"/>
              <a:t>Neighboring Collectors</a:t>
            </a:r>
          </a:p>
          <a:p>
            <a:pPr marL="342900" indent="-342900">
              <a:buFont typeface="Wingdings" panose="05000000000000000000" pitchFamily="2" charset="2"/>
              <a:buChar char="Ø"/>
            </a:pPr>
            <a:r>
              <a:rPr lang="en-US" sz="1500" dirty="0"/>
              <a:t>NHTCA Counsel, Attorney Bernie Campbell</a:t>
            </a:r>
          </a:p>
          <a:p>
            <a:pPr marL="342900" indent="-342900">
              <a:buFont typeface="Wingdings" panose="05000000000000000000" pitchFamily="2" charset="2"/>
              <a:buChar char="Ø"/>
            </a:pPr>
            <a:r>
              <a:rPr lang="en-US" sz="1500" dirty="0"/>
              <a:t>Department of Revenue  Administration</a:t>
            </a:r>
          </a:p>
          <a:p>
            <a:pPr marL="342900" indent="-342900">
              <a:buFont typeface="Wingdings" panose="05000000000000000000" pitchFamily="2" charset="2"/>
              <a:buChar char="Ø"/>
            </a:pPr>
            <a:r>
              <a:rPr lang="en-US" sz="1500" dirty="0"/>
              <a:t>New Hampshire Municipal Association</a:t>
            </a:r>
          </a:p>
          <a:p>
            <a:pPr marL="342900" indent="-342900">
              <a:buFont typeface="Wingdings" panose="05000000000000000000" pitchFamily="2" charset="2"/>
              <a:buChar char="Ø"/>
            </a:pPr>
            <a:r>
              <a:rPr lang="en-US" sz="1500" dirty="0"/>
              <a:t>NHTCA Google Group</a:t>
            </a:r>
          </a:p>
          <a:p>
            <a:endParaRPr lang="en-US" dirty="0"/>
          </a:p>
          <a:p>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150" r="1150"/>
          <a:stretch>
            <a:fillRect/>
          </a:stretch>
        </p:blipFill>
        <p:spPr>
          <a:xfrm rot="420000">
            <a:off x="3515069" y="1181126"/>
            <a:ext cx="4617720" cy="3931920"/>
          </a:xfrm>
          <a:ln>
            <a:solidFill>
              <a:schemeClr val="accent1"/>
            </a:solidFill>
          </a:ln>
        </p:spPr>
      </p:pic>
      <p:sp>
        <p:nvSpPr>
          <p:cNvPr id="5" name="Slide Number Placeholder 4"/>
          <p:cNvSpPr>
            <a:spLocks noGrp="1"/>
          </p:cNvSpPr>
          <p:nvPr>
            <p:ph type="sldNum" sz="quarter" idx="12"/>
          </p:nvPr>
        </p:nvSpPr>
        <p:spPr/>
        <p:txBody>
          <a:bodyPr/>
          <a:lstStyle/>
          <a:p>
            <a:pPr>
              <a:defRPr/>
            </a:pPr>
            <a:fld id="{EF86B354-F22A-4529-9397-EDE981CE50B7}" type="slidenum">
              <a:rPr lang="en-US" smtClean="0"/>
              <a:pPr>
                <a:defRPr/>
              </a:pPr>
              <a:t>40</a:t>
            </a:fld>
            <a:endParaRPr lang="en-US"/>
          </a:p>
        </p:txBody>
      </p:sp>
      <p:sp>
        <p:nvSpPr>
          <p:cNvPr id="7" name="TextBox 6"/>
          <p:cNvSpPr txBox="1"/>
          <p:nvPr/>
        </p:nvSpPr>
        <p:spPr>
          <a:xfrm rot="10800000" flipV="1">
            <a:off x="430369" y="5564438"/>
            <a:ext cx="6819900" cy="461665"/>
          </a:xfrm>
          <a:prstGeom prst="rect">
            <a:avLst/>
          </a:prstGeom>
          <a:noFill/>
        </p:spPr>
        <p:txBody>
          <a:bodyPr wrap="square" rtlCol="0">
            <a:spAutoFit/>
          </a:bodyPr>
          <a:lstStyle/>
          <a:p>
            <a:r>
              <a:rPr lang="en-US" dirty="0"/>
              <a:t>   https://www.facebook.com/groups/nhtaxcollectors</a:t>
            </a:r>
          </a:p>
        </p:txBody>
      </p:sp>
      <p:sp>
        <p:nvSpPr>
          <p:cNvPr id="8" name="TextBox 7"/>
          <p:cNvSpPr txBox="1"/>
          <p:nvPr/>
        </p:nvSpPr>
        <p:spPr>
          <a:xfrm rot="21057285">
            <a:off x="164987" y="4768737"/>
            <a:ext cx="2678902"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dirty="0"/>
              <a:t>Find us on Facebook </a:t>
            </a:r>
          </a:p>
        </p:txBody>
      </p:sp>
    </p:spTree>
    <p:extLst>
      <p:ext uri="{BB962C8B-B14F-4D97-AF65-F5344CB8AC3E}">
        <p14:creationId xmlns:p14="http://schemas.microsoft.com/office/powerpoint/2010/main" val="18542297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a:xfrm>
            <a:off x="304800" y="914400"/>
            <a:ext cx="8534400" cy="666750"/>
          </a:xfrm>
        </p:spPr>
        <p:txBody>
          <a:bodyPr/>
          <a:lstStyle/>
          <a:p>
            <a:pPr eaLnBrk="1" hangingPunct="1"/>
            <a:r>
              <a:rPr lang="en-US" altLang="en-US" b="1" dirty="0"/>
              <a:t>Taxes Subject to Lien Procedure</a:t>
            </a:r>
          </a:p>
        </p:txBody>
      </p:sp>
      <p:sp>
        <p:nvSpPr>
          <p:cNvPr id="27651" name="Rectangle 3"/>
          <p:cNvSpPr>
            <a:spLocks noGrp="1" noChangeArrowheads="1"/>
          </p:cNvSpPr>
          <p:nvPr>
            <p:ph idx="1"/>
          </p:nvPr>
        </p:nvSpPr>
        <p:spPr>
          <a:xfrm>
            <a:off x="304800" y="1463676"/>
            <a:ext cx="8229600" cy="5257799"/>
          </a:xfrm>
        </p:spPr>
        <p:txBody>
          <a:bodyPr/>
          <a:lstStyle/>
          <a:p>
            <a:pPr eaLnBrk="1" hangingPunct="1"/>
            <a:endParaRPr lang="en-US" altLang="en-US" sz="1900" dirty="0"/>
          </a:p>
          <a:p>
            <a:pPr eaLnBrk="1" hangingPunct="1"/>
            <a:r>
              <a:rPr lang="en-US" altLang="en-US" sz="1900" dirty="0"/>
              <a:t>Betterment/Special Assessments</a:t>
            </a:r>
          </a:p>
          <a:p>
            <a:pPr eaLnBrk="1" hangingPunct="1"/>
            <a:r>
              <a:rPr lang="en-US" altLang="en-US" sz="1900" dirty="0"/>
              <a:t>Current Use Change Taxes (LUCT)</a:t>
            </a:r>
          </a:p>
          <a:p>
            <a:pPr eaLnBrk="1" hangingPunct="1"/>
            <a:r>
              <a:rPr lang="en-US" altLang="en-US" sz="1900" dirty="0"/>
              <a:t>Excavation Taxes – (excavated materials)</a:t>
            </a:r>
          </a:p>
          <a:p>
            <a:pPr eaLnBrk="1" hangingPunct="1"/>
            <a:r>
              <a:rPr lang="en-US" altLang="en-US" sz="1900" dirty="0"/>
              <a:t>Property Taxes</a:t>
            </a:r>
          </a:p>
          <a:p>
            <a:pPr eaLnBrk="1" hangingPunct="1"/>
            <a:r>
              <a:rPr lang="en-US" altLang="en-US" sz="1900" dirty="0"/>
              <a:t>Resident Taxes</a:t>
            </a:r>
          </a:p>
          <a:p>
            <a:pPr eaLnBrk="1" hangingPunct="1"/>
            <a:r>
              <a:rPr lang="en-US" altLang="en-US" sz="1900" dirty="0"/>
              <a:t>Sewer Rents</a:t>
            </a:r>
          </a:p>
          <a:p>
            <a:pPr eaLnBrk="1" hangingPunct="1"/>
            <a:r>
              <a:rPr lang="en-US" altLang="en-US" sz="1900" dirty="0"/>
              <a:t>Water Rents</a:t>
            </a:r>
          </a:p>
          <a:p>
            <a:pPr eaLnBrk="1" hangingPunct="1"/>
            <a:r>
              <a:rPr lang="en-US" altLang="en-US" sz="1900" dirty="0"/>
              <a:t>Yield Taxes</a:t>
            </a:r>
          </a:p>
          <a:p>
            <a:pPr eaLnBrk="1" hangingPunct="1"/>
            <a:r>
              <a:rPr lang="en-US" altLang="en-US" sz="1900" dirty="0"/>
              <a:t>Inconsistent Use Penalty (for Conservation Restriction 79-B)</a:t>
            </a:r>
          </a:p>
          <a:p>
            <a:pPr eaLnBrk="1" hangingPunct="1"/>
            <a:r>
              <a:rPr lang="en-US" altLang="en-US" sz="1900" dirty="0"/>
              <a:t>Release or expiration of Easement (for Discretionary Easements 79-C)</a:t>
            </a:r>
          </a:p>
          <a:p>
            <a:pPr eaLnBrk="1" hangingPunct="1"/>
            <a:r>
              <a:rPr lang="en-US" altLang="en-US" sz="1900" dirty="0"/>
              <a:t>Release or expiration of Easement (for Discretionary Preservation Easements 79-D)</a:t>
            </a:r>
          </a:p>
          <a:p>
            <a:pPr eaLnBrk="1" hangingPunct="1"/>
            <a:r>
              <a:rPr lang="en-US" altLang="en-US" sz="1900" dirty="0"/>
              <a:t>Termination of Covenant (for Community Revitalization 79-E)</a:t>
            </a:r>
          </a:p>
          <a:p>
            <a:pPr eaLnBrk="1" hangingPunct="1"/>
            <a:r>
              <a:rPr lang="en-US" altLang="en-US" sz="1900" dirty="0"/>
              <a:t>Use Change Tax (for Farm Structures 79-F)</a:t>
            </a:r>
          </a:p>
          <a:p>
            <a:pPr eaLnBrk="1" hangingPunct="1"/>
            <a:endParaRPr lang="en-US" altLang="en-US" sz="1800" dirty="0"/>
          </a:p>
          <a:p>
            <a:pPr eaLnBrk="1" hangingPunct="1"/>
            <a:endParaRPr lang="en-US" altLang="en-US" sz="1800" dirty="0"/>
          </a:p>
          <a:p>
            <a:pPr eaLnBrk="1" hangingPunct="1"/>
            <a:endParaRPr lang="en-US" altLang="en-US" sz="1800" dirty="0"/>
          </a:p>
          <a:p>
            <a:pPr eaLnBrk="1" hangingPunct="1"/>
            <a:endParaRPr lang="en-US" altLang="en-US" sz="2400" dirty="0"/>
          </a:p>
        </p:txBody>
      </p:sp>
      <p:sp>
        <p:nvSpPr>
          <p:cNvPr id="2" name="Slide Number Placeholder 1">
            <a:extLst>
              <a:ext uri="{FF2B5EF4-FFF2-40B4-BE49-F238E27FC236}">
                <a16:creationId xmlns:a16="http://schemas.microsoft.com/office/drawing/2014/main" id="{8268CA7B-1D6F-4C8D-8B31-D9D3202A259E}"/>
              </a:ext>
            </a:extLst>
          </p:cNvPr>
          <p:cNvSpPr>
            <a:spLocks noGrp="1"/>
          </p:cNvSpPr>
          <p:nvPr>
            <p:ph type="sldNum" sz="quarter" idx="12"/>
          </p:nvPr>
        </p:nvSpPr>
        <p:spPr/>
        <p:txBody>
          <a:bodyPr/>
          <a:lstStyle/>
          <a:p>
            <a:pPr>
              <a:defRPr/>
            </a:pPr>
            <a:fld id="{39921203-18EC-4232-ACAE-9079923A5577}" type="slidenum">
              <a:rPr lang="en-US" smtClean="0"/>
              <a:pPr>
                <a:defRPr/>
              </a:pPr>
              <a:t>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6674" y="1958975"/>
            <a:ext cx="2857500" cy="1905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a:xfrm>
            <a:off x="457200" y="704850"/>
            <a:ext cx="8229600" cy="819150"/>
          </a:xfrm>
        </p:spPr>
        <p:txBody>
          <a:bodyPr/>
          <a:lstStyle/>
          <a:p>
            <a:pPr algn="ctr" eaLnBrk="1" hangingPunct="1"/>
            <a:r>
              <a:rPr lang="en-US" altLang="en-US" b="1" dirty="0"/>
              <a:t>RSA 80:63  Right to Tax Lien </a:t>
            </a:r>
          </a:p>
        </p:txBody>
      </p:sp>
      <p:sp>
        <p:nvSpPr>
          <p:cNvPr id="29699" name="Rectangle 3"/>
          <p:cNvSpPr>
            <a:spLocks noGrp="1" noChangeArrowheads="1"/>
          </p:cNvSpPr>
          <p:nvPr>
            <p:ph idx="1"/>
          </p:nvPr>
        </p:nvSpPr>
        <p:spPr>
          <a:xfrm>
            <a:off x="457200" y="1828799"/>
            <a:ext cx="4419600" cy="4495801"/>
          </a:xfrm>
        </p:spPr>
        <p:txBody>
          <a:bodyPr/>
          <a:lstStyle/>
          <a:p>
            <a:pPr eaLnBrk="1" hangingPunct="1"/>
            <a:r>
              <a:rPr lang="en-US" altLang="en-US" dirty="0"/>
              <a:t>Except under the provisions of RSA 80:80, II-a, (transfer of tax lien) only a </a:t>
            </a:r>
            <a:r>
              <a:rPr lang="en-US" altLang="en-US" b="1" dirty="0"/>
              <a:t>municipality or county</a:t>
            </a:r>
            <a:r>
              <a:rPr lang="en-US" altLang="en-US" dirty="0"/>
              <a:t> where the property is located or the state may acquire a tax lien against land and buildings for unpaid taxes.</a:t>
            </a:r>
          </a:p>
        </p:txBody>
      </p:sp>
      <p:pic>
        <p:nvPicPr>
          <p:cNvPr id="3" name="Picture 2">
            <a:extLst>
              <a:ext uri="{FF2B5EF4-FFF2-40B4-BE49-F238E27FC236}">
                <a16:creationId xmlns:a16="http://schemas.microsoft.com/office/drawing/2014/main" id="{3904FCE3-4BAD-4569-881F-81E28D905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362200"/>
            <a:ext cx="3890601" cy="3733799"/>
          </a:xfrm>
          <a:prstGeom prst="rect">
            <a:avLst/>
          </a:prstGeom>
        </p:spPr>
      </p:pic>
      <p:sp>
        <p:nvSpPr>
          <p:cNvPr id="2" name="Slide Number Placeholder 1">
            <a:extLst>
              <a:ext uri="{FF2B5EF4-FFF2-40B4-BE49-F238E27FC236}">
                <a16:creationId xmlns:a16="http://schemas.microsoft.com/office/drawing/2014/main" id="{1377269F-65D5-4492-BA10-6191981C9BA2}"/>
              </a:ext>
            </a:extLst>
          </p:cNvPr>
          <p:cNvSpPr>
            <a:spLocks noGrp="1"/>
          </p:cNvSpPr>
          <p:nvPr>
            <p:ph type="sldNum" sz="quarter" idx="12"/>
          </p:nvPr>
        </p:nvSpPr>
        <p:spPr/>
        <p:txBody>
          <a:bodyPr/>
          <a:lstStyle/>
          <a:p>
            <a:pPr>
              <a:defRPr/>
            </a:pPr>
            <a:fld id="{39921203-18EC-4232-ACAE-9079923A5577}" type="slidenum">
              <a:rPr lang="en-US" smtClean="0"/>
              <a:pPr>
                <a:defRPr/>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a:t>RSA 80:19  Statutory Lien</a:t>
            </a:r>
          </a:p>
        </p:txBody>
      </p:sp>
      <p:sp>
        <p:nvSpPr>
          <p:cNvPr id="3" name="Content Placeholder 2"/>
          <p:cNvSpPr>
            <a:spLocks noGrp="1"/>
          </p:cNvSpPr>
          <p:nvPr>
            <p:ph idx="1"/>
          </p:nvPr>
        </p:nvSpPr>
        <p:spPr>
          <a:xfrm>
            <a:off x="457200" y="1966913"/>
            <a:ext cx="8229600" cy="4389437"/>
          </a:xfrm>
        </p:spPr>
        <p:txBody>
          <a:bodyPr/>
          <a:lstStyle/>
          <a:p>
            <a:pPr algn="just"/>
            <a:r>
              <a:rPr lang="en-US" sz="2400" b="1" dirty="0"/>
              <a:t>80:19 Lien; Special Assessments and Agreements. –</a:t>
            </a:r>
            <a:r>
              <a:rPr lang="en-US" sz="2400" dirty="0"/>
              <a:t>The real estate of every person or corporation shall be </a:t>
            </a:r>
            <a:r>
              <a:rPr lang="en-US" sz="2400" dirty="0" err="1"/>
              <a:t>holden</a:t>
            </a:r>
            <a:r>
              <a:rPr lang="en-US" sz="2400" dirty="0"/>
              <a:t> for all taxes assessed against the owner thereof; and all real estate to whomsoever assessed shall be </a:t>
            </a:r>
            <a:r>
              <a:rPr lang="en-US" sz="2400" dirty="0" err="1"/>
              <a:t>holden</a:t>
            </a:r>
            <a:r>
              <a:rPr lang="en-US" sz="2400" dirty="0"/>
              <a:t> for all taxes thereon. All such liens shall continue until one year from October 1 following the assessment. All such liens imposed in accordance with this chapter shall have priority over all other liens. For the purposes of this chapter, the word "taxes" shall include special assessments and agreements in lieu of or in the nature of special assessments.</a:t>
            </a:r>
          </a:p>
          <a:p>
            <a:pPr algn="just"/>
            <a:r>
              <a:rPr lang="en-US" sz="2000" b="1" i="1" dirty="0"/>
              <a:t>Calendar: September 30, 2023 last day to execute lien for 2022 levy.</a:t>
            </a:r>
          </a:p>
          <a:p>
            <a:pPr algn="just"/>
            <a:endParaRPr lang="en-US" sz="2400" dirty="0"/>
          </a:p>
          <a:p>
            <a:pPr algn="just"/>
            <a:endParaRPr lang="en-US" dirty="0"/>
          </a:p>
        </p:txBody>
      </p:sp>
      <p:sp>
        <p:nvSpPr>
          <p:cNvPr id="4" name="Slide Number Placeholder 3"/>
          <p:cNvSpPr>
            <a:spLocks noGrp="1"/>
          </p:cNvSpPr>
          <p:nvPr>
            <p:ph type="sldNum" sz="quarter" idx="12"/>
          </p:nvPr>
        </p:nvSpPr>
        <p:spPr/>
        <p:txBody>
          <a:bodyPr/>
          <a:lstStyle/>
          <a:p>
            <a:pPr>
              <a:defRPr/>
            </a:pPr>
            <a:fld id="{39921203-18EC-4232-ACAE-9079923A5577}" type="slidenum">
              <a:rPr lang="en-US" smtClean="0"/>
              <a:pPr>
                <a:defRPr/>
              </a:pPr>
              <a:t>7</a:t>
            </a:fld>
            <a:endParaRPr lang="en-US"/>
          </a:p>
        </p:txBody>
      </p:sp>
    </p:spTree>
    <p:extLst>
      <p:ext uri="{BB962C8B-B14F-4D97-AF65-F5344CB8AC3E}">
        <p14:creationId xmlns:p14="http://schemas.microsoft.com/office/powerpoint/2010/main" val="7456805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a:xfrm>
            <a:off x="457200" y="704850"/>
            <a:ext cx="8229600" cy="761314"/>
          </a:xfrm>
        </p:spPr>
        <p:txBody>
          <a:bodyPr/>
          <a:lstStyle/>
          <a:p>
            <a:pPr algn="ctr" eaLnBrk="1" hangingPunct="1"/>
            <a:r>
              <a:rPr lang="en-US" altLang="en-US" b="1" dirty="0"/>
              <a:t>RSA 80:60  Notice of Lien</a:t>
            </a:r>
          </a:p>
        </p:txBody>
      </p:sp>
      <p:sp>
        <p:nvSpPr>
          <p:cNvPr id="28675" name="Rectangle 3"/>
          <p:cNvSpPr>
            <a:spLocks noGrp="1" noChangeArrowheads="1"/>
          </p:cNvSpPr>
          <p:nvPr>
            <p:ph idx="1"/>
          </p:nvPr>
        </p:nvSpPr>
        <p:spPr>
          <a:xfrm>
            <a:off x="436418" y="2057401"/>
            <a:ext cx="5659581" cy="4015768"/>
          </a:xfrm>
        </p:spPr>
        <p:txBody>
          <a:bodyPr/>
          <a:lstStyle/>
          <a:p>
            <a:pPr marL="0" indent="0" eaLnBrk="1" hangingPunct="1">
              <a:lnSpc>
                <a:spcPct val="90000"/>
              </a:lnSpc>
              <a:buNone/>
            </a:pPr>
            <a:r>
              <a:rPr lang="en-US" altLang="en-US" sz="2000" dirty="0"/>
              <a:t>Collector shall give notice of </a:t>
            </a:r>
            <a:r>
              <a:rPr lang="en-US" altLang="en-US" sz="2000" b="1" dirty="0"/>
              <a:t>impending lien</a:t>
            </a:r>
            <a:r>
              <a:rPr lang="en-US" altLang="en-US" sz="2000" dirty="0"/>
              <a:t>.</a:t>
            </a:r>
          </a:p>
          <a:p>
            <a:pPr marL="0" indent="0" eaLnBrk="1" hangingPunct="1">
              <a:lnSpc>
                <a:spcPct val="90000"/>
              </a:lnSpc>
              <a:buNone/>
            </a:pPr>
            <a:endParaRPr lang="en-US" altLang="en-US" sz="2000" dirty="0"/>
          </a:p>
          <a:p>
            <a:pPr lvl="1" eaLnBrk="1" hangingPunct="1">
              <a:lnSpc>
                <a:spcPct val="90000"/>
              </a:lnSpc>
              <a:buFont typeface="Wingdings" panose="05000000000000000000" pitchFamily="2" charset="2"/>
              <a:buChar char="Ø"/>
            </a:pPr>
            <a:r>
              <a:rPr lang="en-US" altLang="en-US" sz="2000" dirty="0"/>
              <a:t>At least </a:t>
            </a:r>
            <a:r>
              <a:rPr lang="en-US" altLang="en-US" sz="2000" b="1" dirty="0"/>
              <a:t>30 days prior to the execution </a:t>
            </a:r>
          </a:p>
          <a:p>
            <a:pPr marL="393700" lvl="1" indent="0" eaLnBrk="1" hangingPunct="1">
              <a:lnSpc>
                <a:spcPct val="90000"/>
              </a:lnSpc>
              <a:buNone/>
            </a:pPr>
            <a:r>
              <a:rPr lang="en-US" altLang="en-US" sz="2000" b="1" dirty="0"/>
              <a:t>     </a:t>
            </a:r>
            <a:r>
              <a:rPr lang="en-US" altLang="en-US" sz="2000" dirty="0"/>
              <a:t>of said lien.</a:t>
            </a:r>
          </a:p>
          <a:p>
            <a:pPr marL="393700" lvl="1" indent="0" eaLnBrk="1" hangingPunct="1">
              <a:lnSpc>
                <a:spcPct val="90000"/>
              </a:lnSpc>
              <a:buNone/>
            </a:pPr>
            <a:endParaRPr lang="en-US" altLang="en-US" sz="1600" dirty="0"/>
          </a:p>
          <a:p>
            <a:pPr lvl="1" eaLnBrk="1" hangingPunct="1">
              <a:lnSpc>
                <a:spcPct val="90000"/>
              </a:lnSpc>
              <a:buFont typeface="Wingdings" panose="05000000000000000000" pitchFamily="2" charset="2"/>
              <a:buChar char="Ø"/>
            </a:pPr>
            <a:r>
              <a:rPr lang="en-US" altLang="en-US" sz="2000" b="1" dirty="0"/>
              <a:t>Certified or registered mail return </a:t>
            </a:r>
          </a:p>
          <a:p>
            <a:pPr marL="393700" lvl="1" indent="0" eaLnBrk="1" hangingPunct="1">
              <a:lnSpc>
                <a:spcPct val="90000"/>
              </a:lnSpc>
              <a:buNone/>
            </a:pPr>
            <a:r>
              <a:rPr lang="en-US" altLang="en-US" sz="2000" b="1" dirty="0"/>
              <a:t>      receipt </a:t>
            </a:r>
            <a:r>
              <a:rPr lang="en-US" altLang="en-US" sz="2000" dirty="0"/>
              <a:t>requested to last known post </a:t>
            </a:r>
          </a:p>
          <a:p>
            <a:pPr marL="393700" lvl="1" indent="0" eaLnBrk="1" hangingPunct="1">
              <a:lnSpc>
                <a:spcPct val="90000"/>
              </a:lnSpc>
              <a:buNone/>
            </a:pPr>
            <a:r>
              <a:rPr lang="en-US" altLang="en-US" sz="2000" dirty="0"/>
              <a:t>      office address of the current owner, if </a:t>
            </a:r>
          </a:p>
          <a:p>
            <a:pPr marL="393700" lvl="1" indent="0" eaLnBrk="1" hangingPunct="1">
              <a:lnSpc>
                <a:spcPct val="90000"/>
              </a:lnSpc>
              <a:buNone/>
            </a:pPr>
            <a:r>
              <a:rPr lang="en-US" altLang="en-US" sz="2000" dirty="0"/>
              <a:t>      known, or the person against whom the</a:t>
            </a:r>
          </a:p>
          <a:p>
            <a:pPr marL="393700" lvl="1" indent="0" eaLnBrk="1" hangingPunct="1">
              <a:lnSpc>
                <a:spcPct val="90000"/>
              </a:lnSpc>
              <a:buNone/>
            </a:pPr>
            <a:r>
              <a:rPr lang="en-US" altLang="en-US" sz="2000" dirty="0"/>
              <a:t>      tax was assessed.</a:t>
            </a:r>
          </a:p>
          <a:p>
            <a:pPr marL="0" indent="0" eaLnBrk="1" hangingPunct="1">
              <a:lnSpc>
                <a:spcPct val="90000"/>
              </a:lnSpc>
              <a:buNone/>
            </a:pPr>
            <a:endParaRPr lang="en-US" altLang="en-US" sz="1800" dirty="0"/>
          </a:p>
          <a:p>
            <a:pPr eaLnBrk="1" hangingPunct="1">
              <a:lnSpc>
                <a:spcPct val="90000"/>
              </a:lnSpc>
            </a:pPr>
            <a:endParaRPr lang="en-US" altLang="en-US" sz="1800" dirty="0"/>
          </a:p>
        </p:txBody>
      </p:sp>
      <p:sp>
        <p:nvSpPr>
          <p:cNvPr id="4" name="Slide Number Placeholder 3">
            <a:extLst>
              <a:ext uri="{FF2B5EF4-FFF2-40B4-BE49-F238E27FC236}">
                <a16:creationId xmlns:a16="http://schemas.microsoft.com/office/drawing/2014/main" id="{C720B379-3277-4AC5-A22A-3C0024AE1915}"/>
              </a:ext>
            </a:extLst>
          </p:cNvPr>
          <p:cNvSpPr>
            <a:spLocks noGrp="1"/>
          </p:cNvSpPr>
          <p:nvPr>
            <p:ph type="sldNum" sz="quarter" idx="12"/>
          </p:nvPr>
        </p:nvSpPr>
        <p:spPr/>
        <p:txBody>
          <a:bodyPr/>
          <a:lstStyle/>
          <a:p>
            <a:pPr>
              <a:defRPr/>
            </a:pPr>
            <a:fld id="{39921203-18EC-4232-ACAE-9079923A5577}" type="slidenum">
              <a:rPr lang="en-US" smtClean="0"/>
              <a:pPr>
                <a:defRPr/>
              </a:pPr>
              <a:t>8</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286000"/>
            <a:ext cx="2667000" cy="3306306"/>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a:xfrm>
            <a:off x="0" y="838200"/>
            <a:ext cx="9144000" cy="761314"/>
          </a:xfrm>
        </p:spPr>
        <p:txBody>
          <a:bodyPr/>
          <a:lstStyle/>
          <a:p>
            <a:pPr algn="ctr" eaLnBrk="1" hangingPunct="1"/>
            <a:r>
              <a:rPr lang="en-US" altLang="en-US" b="1" dirty="0"/>
              <a:t>RSA 80:60  Notice of Lien (Cont.)</a:t>
            </a:r>
          </a:p>
        </p:txBody>
      </p:sp>
      <p:sp>
        <p:nvSpPr>
          <p:cNvPr id="28675" name="Rectangle 3"/>
          <p:cNvSpPr>
            <a:spLocks noGrp="1" noChangeArrowheads="1"/>
          </p:cNvSpPr>
          <p:nvPr>
            <p:ph idx="1"/>
          </p:nvPr>
        </p:nvSpPr>
        <p:spPr>
          <a:xfrm>
            <a:off x="431554" y="1692133"/>
            <a:ext cx="8229600" cy="2727468"/>
          </a:xfrm>
        </p:spPr>
        <p:txBody>
          <a:bodyPr/>
          <a:lstStyle/>
          <a:p>
            <a:pPr eaLnBrk="1" hangingPunct="1">
              <a:lnSpc>
                <a:spcPct val="90000"/>
              </a:lnSpc>
            </a:pPr>
            <a:r>
              <a:rPr lang="en-US" altLang="en-US" sz="2200" dirty="0"/>
              <a:t>Notice shall:</a:t>
            </a:r>
          </a:p>
          <a:p>
            <a:pPr lvl="1" eaLnBrk="1" hangingPunct="1">
              <a:lnSpc>
                <a:spcPct val="90000"/>
              </a:lnSpc>
              <a:buFont typeface="Wingdings" panose="05000000000000000000" pitchFamily="2" charset="2"/>
              <a:buChar char="Ø"/>
            </a:pPr>
            <a:r>
              <a:rPr lang="en-US" altLang="en-US" sz="2200" dirty="0"/>
              <a:t>State the </a:t>
            </a:r>
            <a:r>
              <a:rPr lang="en-US" altLang="en-US" sz="2200" b="1" dirty="0"/>
              <a:t>name of the current owner</a:t>
            </a:r>
            <a:r>
              <a:rPr lang="en-US" altLang="en-US" sz="2200" dirty="0"/>
              <a:t>, if known, or the person against whom the tax was assessed.</a:t>
            </a:r>
          </a:p>
          <a:p>
            <a:pPr lvl="1" eaLnBrk="1" hangingPunct="1">
              <a:lnSpc>
                <a:spcPct val="90000"/>
              </a:lnSpc>
              <a:buFont typeface="Wingdings" panose="05000000000000000000" pitchFamily="2" charset="2"/>
              <a:buChar char="Ø"/>
            </a:pPr>
            <a:r>
              <a:rPr lang="en-US" altLang="en-US" sz="2200" dirty="0"/>
              <a:t>Description of the </a:t>
            </a:r>
            <a:r>
              <a:rPr lang="en-US" altLang="en-US" sz="2200" b="1" dirty="0"/>
              <a:t>property</a:t>
            </a:r>
            <a:r>
              <a:rPr lang="en-US" altLang="en-US" sz="2200" dirty="0"/>
              <a:t> as committed to the tax collector.</a:t>
            </a:r>
          </a:p>
          <a:p>
            <a:pPr lvl="1" eaLnBrk="1" hangingPunct="1">
              <a:lnSpc>
                <a:spcPct val="90000"/>
              </a:lnSpc>
              <a:buFont typeface="Wingdings" panose="05000000000000000000" pitchFamily="2" charset="2"/>
              <a:buChar char="Ø"/>
            </a:pPr>
            <a:r>
              <a:rPr lang="en-US" altLang="en-US" sz="2200" b="1" dirty="0"/>
              <a:t>Date &amp; time </a:t>
            </a:r>
            <a:r>
              <a:rPr lang="en-US" altLang="en-US" sz="2200" dirty="0"/>
              <a:t>on which the last </a:t>
            </a:r>
            <a:r>
              <a:rPr lang="en-US" altLang="en-US" sz="2200" b="1" dirty="0"/>
              <a:t>payment </a:t>
            </a:r>
            <a:r>
              <a:rPr lang="en-US" altLang="en-US" sz="2200" dirty="0"/>
              <a:t>shall be </a:t>
            </a:r>
            <a:r>
              <a:rPr lang="en-US" altLang="en-US" sz="2200" b="1" dirty="0"/>
              <a:t>accepted.</a:t>
            </a:r>
          </a:p>
          <a:p>
            <a:pPr lvl="1" eaLnBrk="1" hangingPunct="1">
              <a:lnSpc>
                <a:spcPct val="90000"/>
              </a:lnSpc>
              <a:buFont typeface="Wingdings" panose="05000000000000000000" pitchFamily="2" charset="2"/>
              <a:buChar char="Ø"/>
            </a:pPr>
            <a:r>
              <a:rPr lang="en-US" altLang="en-US" sz="2200" b="1" dirty="0"/>
              <a:t>Amount </a:t>
            </a:r>
            <a:r>
              <a:rPr lang="en-US" altLang="en-US" sz="2200" dirty="0"/>
              <a:t>of the tax, interest and costs to the </a:t>
            </a:r>
            <a:r>
              <a:rPr lang="en-US" altLang="en-US" sz="2200" b="1" dirty="0"/>
              <a:t>date of execution</a:t>
            </a:r>
            <a:r>
              <a:rPr lang="en-US" altLang="en-US" sz="2200" dirty="0"/>
              <a:t>.</a:t>
            </a:r>
          </a:p>
          <a:p>
            <a:pPr marL="393700" lvl="1" indent="0" eaLnBrk="1" hangingPunct="1">
              <a:lnSpc>
                <a:spcPct val="90000"/>
              </a:lnSpc>
              <a:buNone/>
            </a:pPr>
            <a:endParaRPr lang="en-US" altLang="en-US" sz="2200" dirty="0"/>
          </a:p>
          <a:p>
            <a:pPr eaLnBrk="1" hangingPunct="1">
              <a:lnSpc>
                <a:spcPct val="90000"/>
              </a:lnSpc>
            </a:pPr>
            <a:r>
              <a:rPr lang="en-US" altLang="en-US" sz="2200" dirty="0"/>
              <a:t>Return receipt shall be </a:t>
            </a:r>
            <a:r>
              <a:rPr lang="en-US" altLang="en-US" sz="2200" b="1" dirty="0"/>
              <a:t>prima facie</a:t>
            </a:r>
            <a:r>
              <a:rPr lang="en-US" sz="2200" dirty="0"/>
              <a:t> </a:t>
            </a:r>
            <a:r>
              <a:rPr lang="en-US" altLang="en-US" sz="2200" b="1" dirty="0"/>
              <a:t>evidence </a:t>
            </a:r>
            <a:r>
              <a:rPr lang="en-US" altLang="en-US" sz="2200" dirty="0"/>
              <a:t>that the collector has complied with the notice requirements of this section. </a:t>
            </a:r>
          </a:p>
          <a:p>
            <a:pPr marL="0" indent="0" algn="ctr" eaLnBrk="1" hangingPunct="1">
              <a:lnSpc>
                <a:spcPct val="90000"/>
              </a:lnSpc>
              <a:buNone/>
            </a:pPr>
            <a:r>
              <a:rPr lang="en-US" altLang="en-US" sz="4000" dirty="0"/>
              <a:t>https://www.truepeoplesearch.com</a:t>
            </a:r>
          </a:p>
          <a:p>
            <a:pPr marL="0" indent="0" eaLnBrk="1" hangingPunct="1">
              <a:lnSpc>
                <a:spcPct val="90000"/>
              </a:lnSpc>
              <a:buNone/>
            </a:pPr>
            <a:endParaRPr lang="en-US" altLang="en-US" sz="1800" dirty="0"/>
          </a:p>
          <a:p>
            <a:pPr eaLnBrk="1" hangingPunct="1">
              <a:lnSpc>
                <a:spcPct val="90000"/>
              </a:lnSpc>
            </a:pPr>
            <a:endParaRPr lang="en-US" altLang="en-US" sz="1800" dirty="0"/>
          </a:p>
          <a:p>
            <a:pPr eaLnBrk="1" hangingPunct="1">
              <a:lnSpc>
                <a:spcPct val="90000"/>
              </a:lnSpc>
            </a:pPr>
            <a:endParaRPr lang="en-US" altLang="en-US" sz="1800" dirty="0"/>
          </a:p>
        </p:txBody>
      </p:sp>
      <p:sp>
        <p:nvSpPr>
          <p:cNvPr id="4" name="Slide Number Placeholder 3">
            <a:extLst>
              <a:ext uri="{FF2B5EF4-FFF2-40B4-BE49-F238E27FC236}">
                <a16:creationId xmlns:a16="http://schemas.microsoft.com/office/drawing/2014/main" id="{7B53D77C-62D5-4C18-B76F-A4C3FCC7214E}"/>
              </a:ext>
            </a:extLst>
          </p:cNvPr>
          <p:cNvSpPr>
            <a:spLocks noGrp="1"/>
          </p:cNvSpPr>
          <p:nvPr>
            <p:ph type="sldNum" sz="quarter" idx="12"/>
          </p:nvPr>
        </p:nvSpPr>
        <p:spPr/>
        <p:txBody>
          <a:bodyPr/>
          <a:lstStyle/>
          <a:p>
            <a:pPr>
              <a:defRPr/>
            </a:pPr>
            <a:fld id="{39921203-18EC-4232-ACAE-9079923A5577}" type="slidenum">
              <a:rPr lang="en-US" smtClean="0"/>
              <a:pPr>
                <a:defRPr/>
              </a:pPr>
              <a:t>9</a:t>
            </a:fld>
            <a:endParaRPr lang="en-US"/>
          </a:p>
        </p:txBody>
      </p:sp>
    </p:spTree>
    <p:extLst>
      <p:ext uri="{BB962C8B-B14F-4D97-AF65-F5344CB8AC3E}">
        <p14:creationId xmlns:p14="http://schemas.microsoft.com/office/powerpoint/2010/main" val="55360371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5155</TotalTime>
  <Words>3433</Words>
  <Application>Microsoft Office PowerPoint</Application>
  <PresentationFormat>On-screen Show (4:3)</PresentationFormat>
  <Paragraphs>340</Paragraphs>
  <Slides>40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Constantia</vt:lpstr>
      <vt:lpstr>Times New Roman</vt:lpstr>
      <vt:lpstr>Wingdings</vt:lpstr>
      <vt:lpstr>Wingdings 2</vt:lpstr>
      <vt:lpstr>Flow</vt:lpstr>
      <vt:lpstr>Property Tax Lien &amp; Deed Overview </vt:lpstr>
      <vt:lpstr>RSA 72:6 Taxable Property  All real estate, whether improved or unimproved, shall be taxed except as otherwise provided.  RSA 76:2  NH Property Tax year: April 1st – March 31st  RSA 76:15-a Semi Annual Collection of Taxes  RSA 76:15-aa Quarterly Billing of Taxes  </vt:lpstr>
      <vt:lpstr>RSA 76:11-b   Notice of Arrearage</vt:lpstr>
      <vt:lpstr>Bankruptcy Note (Doolan Case) </vt:lpstr>
      <vt:lpstr>Taxes Subject to Lien Procedure</vt:lpstr>
      <vt:lpstr>RSA 80:63  Right to Tax Lien </vt:lpstr>
      <vt:lpstr>RSA 80:19  Statutory Lien</vt:lpstr>
      <vt:lpstr>RSA 80:60  Notice of Lien</vt:lpstr>
      <vt:lpstr>RSA 80:60  Notice of Lien (Cont.)</vt:lpstr>
      <vt:lpstr>RSA 80:60, 80:81 Owner Notice of Lien Fees</vt:lpstr>
      <vt:lpstr>RSA 80:61.  Affidavit of Execution of Real Estate Tax Lien</vt:lpstr>
      <vt:lpstr>RSA 80:81 </vt:lpstr>
      <vt:lpstr>RSA 80:64.  Report of Tax Lien</vt:lpstr>
      <vt:lpstr>RSA 80:65. Notice by Lienholder to Mortgagee</vt:lpstr>
      <vt:lpstr>RSA 80:65 Notice by Lienholder to Mortgagee (Cont.)</vt:lpstr>
      <vt:lpstr>PowerPoint Presentation</vt:lpstr>
      <vt:lpstr>Bank Search Tools</vt:lpstr>
      <vt:lpstr>RSA 80:66   How Notice Shall be Given</vt:lpstr>
      <vt:lpstr>  Interest on Liened Taxes  </vt:lpstr>
      <vt:lpstr>RSA 80:69  Redemption</vt:lpstr>
      <vt:lpstr>RSA 80:69 Redemption (Cont.)</vt:lpstr>
      <vt:lpstr>RSA 80:71   Partial Payments in Redemption</vt:lpstr>
      <vt:lpstr>RSA 80:70  Notice of Redemption</vt:lpstr>
      <vt:lpstr>PowerPoint Presentation</vt:lpstr>
      <vt:lpstr>RSA 80:76 Tax Deed</vt:lpstr>
      <vt:lpstr>RSA 80:76 Tax Deed</vt:lpstr>
      <vt:lpstr>RSA 80:76 Tax Deed (Cont.)</vt:lpstr>
      <vt:lpstr>RSA 80:76.  Tax Deed (Cont.)</vt:lpstr>
      <vt:lpstr>Prepare for  Tax Collector’s Deeding</vt:lpstr>
      <vt:lpstr>Prepare for Tax Collector’s Deeding (Cont.)</vt:lpstr>
      <vt:lpstr>Prepare for Tax Collector’s Deeding (Cont.)</vt:lpstr>
      <vt:lpstr>PowerPoint Presentation</vt:lpstr>
      <vt:lpstr>RSA 80:77 Notice to  Current Owner RSA 80:77-a Notice to Mortgagee</vt:lpstr>
      <vt:lpstr>RSA 80:77 Notice to  Current Owner, RSA 80:77-a Notice to Mortgagee (Cont.)</vt:lpstr>
      <vt:lpstr>RSA 80:77  Notice to Current Owner </vt:lpstr>
      <vt:lpstr>RSA 80:77-a  Notice to Mortgagee </vt:lpstr>
      <vt:lpstr>26 U.S.C. 7425. Real Estate Subject to IRS Tax Liens</vt:lpstr>
      <vt:lpstr>26 U.S.C. 7425. Real Estate Subject to IRS Tax Liens (Cont.)</vt:lpstr>
      <vt:lpstr>RSA 80:71 Partial Payments  in Redemption </vt:lpstr>
      <vt:lpstr>You are  not alone.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 80</dc:title>
  <dc:creator>Joyce</dc:creator>
  <cp:lastModifiedBy>Nicole Hoyt</cp:lastModifiedBy>
  <cp:revision>220</cp:revision>
  <cp:lastPrinted>2023-09-06T18:24:33Z</cp:lastPrinted>
  <dcterms:created xsi:type="dcterms:W3CDTF">2004-03-15T23:23:59Z</dcterms:created>
  <dcterms:modified xsi:type="dcterms:W3CDTF">2023-09-06T20:35:48Z</dcterms:modified>
</cp:coreProperties>
</file>